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82" r:id="rId10"/>
    <p:sldId id="283" r:id="rId11"/>
    <p:sldId id="273" r:id="rId12"/>
    <p:sldId id="281" r:id="rId13"/>
    <p:sldId id="264" r:id="rId14"/>
    <p:sldId id="265" r:id="rId15"/>
    <p:sldId id="284" r:id="rId16"/>
    <p:sldId id="285" r:id="rId17"/>
    <p:sldId id="286" r:id="rId18"/>
  </p:sldIdLst>
  <p:sldSz cx="10691813" cy="7559675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29" autoAdjust="0"/>
  </p:normalViewPr>
  <p:slideViewPr>
    <p:cSldViewPr>
      <p:cViewPr>
        <p:scale>
          <a:sx n="90" d="100"/>
          <a:sy n="90" d="100"/>
        </p:scale>
        <p:origin x="-90" y="-78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GB" sz="2400" b="0" strike="noStrike" spc="-1">
                <a:solidFill>
                  <a:srgbClr val="000000"/>
                </a:solidFill>
                <a:latin typeface="XO Oriel"/>
              </a:rPr>
              <a:t>Для перемещения страницы щёлкните мышью</a:t>
            </a: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XO Oriel"/>
              </a:rPr>
              <a:t>Для правки формата примечаний щёлкните мышью</a:t>
            </a:r>
          </a:p>
        </p:txBody>
      </p:sp>
      <p:sp>
        <p:nvSpPr>
          <p:cNvPr id="16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64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65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66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C717F384-3B2A-4874-A8A7-A62C5EB46083}" type="slidenum">
              <a:rPr lang="ru-RU" sz="1400" b="0" strike="noStrike" spc="-1">
                <a:latin typeface="Times New Roman"/>
              </a:rPr>
              <a:pPr algn="r"/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979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29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4E0F5B39-EC0D-425E-A88B-79EC7A42DDE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2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7A5894-7E82-4470-B051-C9784B6F1610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12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7A5894-7E82-4470-B051-C9784B6F1610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13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7A5894-7E82-4470-B051-C9784B6F1610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14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B51D52F3-0EE2-44C7-997C-1E7B5B09A858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3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3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C76371F-22CD-4581-AC99-3B3D7499EFD6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4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06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A7E570F-3F8C-4556-BB49-6CBDDE9E0139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5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</a:pPr>
            <a:fld id="{869F4A7F-2ED9-47A7-B881-8AA9ECA8EEB5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</a:pPr>
              <a:t>6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08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309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0" name="CustomShape 4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DC461CA9-4146-48CF-B0C1-C6B5BAA901BC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6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</a:pPr>
            <a:fld id="{A3B334EF-C4BD-4990-A52A-DA3BF6022B8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</a:pPr>
              <a:t>7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1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8A7D583-3380-4A1B-BFC2-325CE0CB171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7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TextShape 1"/>
          <p:cNvSpPr txBox="1"/>
          <p:nvPr/>
        </p:nvSpPr>
        <p:spPr>
          <a:xfrm>
            <a:off x="4278240" y="10156680"/>
            <a:ext cx="3279240" cy="533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r">
              <a:lnSpc>
                <a:spcPct val="93000"/>
              </a:lnSpc>
            </a:pPr>
            <a:fld id="{A3B334EF-C4BD-4990-A52A-DA3BF6022B87}" type="slidenum">
              <a:rPr lang="ru-RU" sz="14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93000"/>
                </a:lnSpc>
              </a:pPr>
              <a:t>8</a:t>
            </a:fld>
            <a:endParaRPr lang="ru-RU" sz="1400" b="0" strike="noStrike" spc="-1">
              <a:latin typeface="Times New Roman"/>
            </a:endParaRPr>
          </a:p>
        </p:txBody>
      </p:sp>
      <p:sp>
        <p:nvSpPr>
          <p:cNvPr id="312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766763" y="754063"/>
            <a:ext cx="5264150" cy="3722687"/>
          </a:xfrm>
          <a:prstGeom prst="rect">
            <a:avLst/>
          </a:prstGeom>
        </p:spPr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3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4" name="CustomShape 4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98A7D583-3380-4A1B-BFC2-325CE0CB1711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8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6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17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794D7665-D830-4D49-8393-676FC9BE71CB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10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944563" y="812800"/>
            <a:ext cx="5668962" cy="4008438"/>
          </a:xfrm>
          <a:prstGeom prst="rect">
            <a:avLst/>
          </a:prstGeom>
        </p:spPr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679320" y="4714920"/>
            <a:ext cx="5433480" cy="4462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2000" b="0" strike="noStrike" spc="-1">
              <a:latin typeface="XO Oriel"/>
            </a:endParaRPr>
          </a:p>
        </p:txBody>
      </p:sp>
      <p:sp>
        <p:nvSpPr>
          <p:cNvPr id="320" name="CustomShape 3"/>
          <p:cNvSpPr/>
          <p:nvPr/>
        </p:nvSpPr>
        <p:spPr>
          <a:xfrm>
            <a:off x="3851280" y="9428040"/>
            <a:ext cx="2941200" cy="49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627A5894-7E82-4470-B051-C9784B6F1610}" type="slidenum">
              <a:rPr lang="ru-RU" sz="12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pPr algn="r">
                <a:lnSpc>
                  <a:spcPct val="100000"/>
                </a:lnSpc>
              </a:pPr>
              <a:t>11</a:t>
            </a:fld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subTitle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5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378756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7041240" y="176868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5"/>
          <p:cNvSpPr>
            <a:spLocks noGrp="1"/>
          </p:cNvSpPr>
          <p:nvPr>
            <p:ph type="body"/>
          </p:nvPr>
        </p:nvSpPr>
        <p:spPr>
          <a:xfrm>
            <a:off x="534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6"/>
          <p:cNvSpPr>
            <a:spLocks noGrp="1"/>
          </p:cNvSpPr>
          <p:nvPr>
            <p:ph type="body"/>
          </p:nvPr>
        </p:nvSpPr>
        <p:spPr>
          <a:xfrm>
            <a:off x="378756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7"/>
          <p:cNvSpPr>
            <a:spLocks noGrp="1"/>
          </p:cNvSpPr>
          <p:nvPr>
            <p:ph type="body"/>
          </p:nvPr>
        </p:nvSpPr>
        <p:spPr>
          <a:xfrm>
            <a:off x="7041240" y="4058640"/>
            <a:ext cx="309816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89040" y="585720"/>
            <a:ext cx="9307080" cy="5291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XO Orie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464800" y="405864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464800" y="1768680"/>
            <a:ext cx="46954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34240" y="4058640"/>
            <a:ext cx="9622080" cy="20908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2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858960" y="631800"/>
            <a:ext cx="8972280" cy="1139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34240" y="1768680"/>
            <a:ext cx="9622080" cy="438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89040" y="585720"/>
            <a:ext cx="9307080" cy="1141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>
              <a:lnSpc>
                <a:spcPct val="93000"/>
              </a:lnSpc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en-GB" sz="24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8904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765000" y="195588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89040" y="2031840"/>
            <a:ext cx="360000" cy="360000"/>
          </a:xfrm>
          <a:prstGeom prst="rect">
            <a:avLst/>
          </a:prstGeom>
        </p:spPr>
        <p:txBody>
          <a:bodyPr lIns="0" tIns="21240" rIns="0" bIns="0">
            <a:noAutofit/>
          </a:bodyPr>
          <a:lstStyle/>
          <a:p>
            <a:pPr marL="343080" indent="-342720">
              <a:lnSpc>
                <a:spcPct val="93000"/>
              </a:lnSpc>
              <a:spcBef>
                <a:spcPts val="1888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  <a:p>
            <a:pPr marL="743040" indent="-285480">
              <a:lnSpc>
                <a:spcPct val="93000"/>
              </a:lnSpc>
              <a:spcBef>
                <a:spcPts val="1514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Второй уровень</a:t>
            </a:r>
          </a:p>
          <a:p>
            <a:pPr marL="1143000" indent="-228240">
              <a:lnSpc>
                <a:spcPct val="93000"/>
              </a:lnSpc>
              <a:spcBef>
                <a:spcPts val="1137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Третий уровень</a:t>
            </a:r>
          </a:p>
          <a:p>
            <a:pPr marL="1600200" indent="-228240">
              <a:lnSpc>
                <a:spcPct val="93000"/>
              </a:lnSpc>
              <a:spcBef>
                <a:spcPts val="751"/>
              </a:spcBef>
            </a:pPr>
            <a:r>
              <a:rPr lang="en-GB" sz="2400" b="0" strike="noStrike" spc="-1">
                <a:solidFill>
                  <a:srgbClr val="000000"/>
                </a:solidFill>
                <a:latin typeface="Arial"/>
              </a:rPr>
              <a:t>Четвертый уровень</a:t>
            </a:r>
          </a:p>
          <a:p>
            <a:pPr marL="2057400" indent="-228240">
              <a:lnSpc>
                <a:spcPct val="93000"/>
              </a:lnSpc>
              <a:spcBef>
                <a:spcPts val="374"/>
              </a:spcBef>
            </a:pPr>
            <a:r>
              <a:rPr lang="en-GB" sz="2700" b="0" strike="noStrike" spc="-1">
                <a:solidFill>
                  <a:srgbClr val="000000"/>
                </a:solidFill>
                <a:latin typeface="Arial"/>
              </a:rPr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52800" y="252000"/>
            <a:ext cx="9986040" cy="1259640"/>
          </a:xfrm>
          <a:prstGeom prst="rect">
            <a:avLst/>
          </a:prstGeom>
        </p:spPr>
        <p:txBody>
          <a:bodyPr lIns="116640" tIns="58320" rIns="116640" bIns="5832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GB" sz="5600" b="0" strike="noStrike" spc="-1">
                <a:solidFill>
                  <a:srgbClr val="000000"/>
                </a:solidFill>
                <a:latin typeface="Calibri"/>
              </a:rPr>
              <a:t>Образец заголовка</a:t>
            </a:r>
            <a:endParaRPr lang="en-GB" sz="5600" b="0" strike="noStrike" spc="-1">
              <a:solidFill>
                <a:srgbClr val="000000"/>
              </a:solidFill>
              <a:latin typeface="XO Orie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52800" y="1764000"/>
            <a:ext cx="4903920" cy="2395440"/>
          </a:xfrm>
          <a:prstGeom prst="rect">
            <a:avLst/>
          </a:prstGeom>
        </p:spPr>
        <p:txBody>
          <a:bodyPr lIns="116640" tIns="58320" rIns="116640" bIns="58320">
            <a:noAutofit/>
          </a:bodyPr>
          <a:lstStyle/>
          <a:p>
            <a:pPr marL="438120" indent="-43776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Arial"/>
              <a:buChar char="•"/>
            </a:pPr>
            <a:r>
              <a:rPr lang="en-GB" sz="41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948960" lvl="1" indent="-3646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460160" lvl="2" indent="-2916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n-GB" sz="31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2044080" lvl="3" indent="-2916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lang="en-GB" sz="2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628000" lvl="4" indent="-2916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»"/>
            </a:pPr>
            <a:r>
              <a:rPr lang="en-GB" sz="2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5434920" y="1764000"/>
            <a:ext cx="4903920" cy="2395440"/>
          </a:xfrm>
          <a:prstGeom prst="rect">
            <a:avLst/>
          </a:prstGeom>
        </p:spPr>
        <p:txBody>
          <a:bodyPr lIns="116640" tIns="58320" rIns="116640" bIns="58320">
            <a:noAutofit/>
          </a:bodyPr>
          <a:lstStyle/>
          <a:p>
            <a:pPr marL="438120" indent="-43776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Arial"/>
              <a:buChar char="•"/>
            </a:pPr>
            <a:r>
              <a:rPr lang="en-GB" sz="41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948960" lvl="1" indent="-3646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460160" lvl="2" indent="-2916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n-GB" sz="31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2044080" lvl="3" indent="-2916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lang="en-GB" sz="2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628000" lvl="4" indent="-2916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»"/>
            </a:pPr>
            <a:r>
              <a:rPr lang="en-GB" sz="2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1" name="PlaceHolder 4"/>
          <p:cNvSpPr>
            <a:spLocks noGrp="1"/>
          </p:cNvSpPr>
          <p:nvPr>
            <p:ph type="body"/>
          </p:nvPr>
        </p:nvSpPr>
        <p:spPr>
          <a:xfrm>
            <a:off x="352800" y="4327560"/>
            <a:ext cx="9986040" cy="2395440"/>
          </a:xfrm>
          <a:prstGeom prst="rect">
            <a:avLst/>
          </a:prstGeom>
        </p:spPr>
        <p:txBody>
          <a:bodyPr lIns="116640" tIns="58320" rIns="116640" bIns="58320">
            <a:noAutofit/>
          </a:bodyPr>
          <a:lstStyle/>
          <a:p>
            <a:pPr marL="438120" indent="-437760">
              <a:lnSpc>
                <a:spcPct val="100000"/>
              </a:lnSpc>
              <a:spcBef>
                <a:spcPts val="819"/>
              </a:spcBef>
              <a:buClr>
                <a:srgbClr val="000000"/>
              </a:buClr>
              <a:buFont typeface="Arial"/>
              <a:buChar char="•"/>
            </a:pPr>
            <a:r>
              <a:rPr lang="en-GB" sz="4100" b="0" strike="noStrike" spc="-1">
                <a:solidFill>
                  <a:srgbClr val="000000"/>
                </a:solidFill>
                <a:latin typeface="Calibri"/>
              </a:rPr>
              <a:t>Образец текста</a:t>
            </a:r>
          </a:p>
          <a:p>
            <a:pPr marL="948960" lvl="1" indent="-364680">
              <a:lnSpc>
                <a:spcPct val="100000"/>
              </a:lnSpc>
              <a:spcBef>
                <a:spcPts val="720"/>
              </a:spcBef>
              <a:buClr>
                <a:srgbClr val="000000"/>
              </a:buClr>
              <a:buFont typeface="Arial"/>
              <a:buChar char="–"/>
            </a:pPr>
            <a:r>
              <a:rPr lang="en-GB" sz="3600" b="0" strike="noStrike" spc="-1">
                <a:solidFill>
                  <a:srgbClr val="000000"/>
                </a:solidFill>
                <a:latin typeface="Calibri"/>
              </a:rPr>
              <a:t>Второй уровень</a:t>
            </a:r>
          </a:p>
          <a:p>
            <a:pPr marL="1460160" lvl="2" indent="-291600">
              <a:lnSpc>
                <a:spcPct val="100000"/>
              </a:lnSpc>
              <a:spcBef>
                <a:spcPts val="621"/>
              </a:spcBef>
              <a:buClr>
                <a:srgbClr val="000000"/>
              </a:buClr>
              <a:buFont typeface="Arial"/>
              <a:buChar char="•"/>
            </a:pPr>
            <a:r>
              <a:rPr lang="en-GB" sz="3100" b="0" strike="noStrike" spc="-1">
                <a:solidFill>
                  <a:srgbClr val="000000"/>
                </a:solidFill>
                <a:latin typeface="Calibri"/>
              </a:rPr>
              <a:t>Третий уровень</a:t>
            </a:r>
          </a:p>
          <a:p>
            <a:pPr marL="2044080" lvl="3" indent="-2916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–"/>
            </a:pPr>
            <a:r>
              <a:rPr lang="en-GB" sz="2600" b="0" strike="noStrike" spc="-1">
                <a:solidFill>
                  <a:srgbClr val="000000"/>
                </a:solidFill>
                <a:latin typeface="Calibri"/>
              </a:rPr>
              <a:t>Четвертый уровень</a:t>
            </a:r>
          </a:p>
          <a:p>
            <a:pPr marL="2628000" lvl="4" indent="-291600">
              <a:lnSpc>
                <a:spcPct val="100000"/>
              </a:lnSpc>
              <a:spcBef>
                <a:spcPts val="519"/>
              </a:spcBef>
              <a:buClr>
                <a:srgbClr val="000000"/>
              </a:buClr>
              <a:buFont typeface="Arial"/>
              <a:buChar char="»"/>
            </a:pPr>
            <a:r>
              <a:rPr lang="en-GB" sz="2600" b="0" strike="noStrike" spc="-1">
                <a:solidFill>
                  <a:srgbClr val="000000"/>
                </a:solidFill>
                <a:latin typeface="Calibri"/>
              </a:rPr>
              <a:t>Пятый уровень</a:t>
            </a:r>
          </a:p>
        </p:txBody>
      </p:sp>
      <p:sp>
        <p:nvSpPr>
          <p:cNvPr id="122" name="PlaceHolder 5"/>
          <p:cNvSpPr>
            <a:spLocks noGrp="1"/>
          </p:cNvSpPr>
          <p:nvPr>
            <p:ph type="dt"/>
          </p:nvPr>
        </p:nvSpPr>
        <p:spPr>
          <a:xfrm>
            <a:off x="352800" y="6884280"/>
            <a:ext cx="2676240" cy="524520"/>
          </a:xfrm>
          <a:prstGeom prst="rect">
            <a:avLst/>
          </a:prstGeom>
        </p:spPr>
        <p:txBody>
          <a:bodyPr lIns="116640" tIns="58320" rIns="116640" bIns="5832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3" name="PlaceHolder 6"/>
          <p:cNvSpPr>
            <a:spLocks noGrp="1"/>
          </p:cNvSpPr>
          <p:nvPr>
            <p:ph type="ftr"/>
          </p:nvPr>
        </p:nvSpPr>
        <p:spPr>
          <a:xfrm>
            <a:off x="3652920" y="6884280"/>
            <a:ext cx="3385440" cy="524520"/>
          </a:xfrm>
          <a:prstGeom prst="rect">
            <a:avLst/>
          </a:prstGeom>
        </p:spPr>
        <p:txBody>
          <a:bodyPr lIns="116640" tIns="58320" rIns="116640" bIns="58320" anchor="ctr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124" name="PlaceHolder 7"/>
          <p:cNvSpPr>
            <a:spLocks noGrp="1"/>
          </p:cNvSpPr>
          <p:nvPr>
            <p:ph type="sldNum"/>
          </p:nvPr>
        </p:nvSpPr>
        <p:spPr>
          <a:xfrm>
            <a:off x="7662600" y="6884280"/>
            <a:ext cx="2676240" cy="524520"/>
          </a:xfrm>
          <a:prstGeom prst="rect">
            <a:avLst/>
          </a:prstGeom>
        </p:spPr>
        <p:txBody>
          <a:bodyPr lIns="116640" tIns="58320" rIns="116640" bIns="58320" anchor="ctr">
            <a:noAutofit/>
          </a:bodyPr>
          <a:lstStyle/>
          <a:p>
            <a:pPr algn="r">
              <a:lnSpc>
                <a:spcPct val="93000"/>
              </a:lnSpc>
            </a:pPr>
            <a:fld id="{A519B704-2087-412D-99DA-D35E40A94C3B}" type="slidenum">
              <a:rPr lang="ru-RU" sz="1500" b="0" strike="noStrike" spc="-1">
                <a:solidFill>
                  <a:srgbClr val="8B8B8B"/>
                </a:solidFill>
                <a:latin typeface="Arial"/>
                <a:ea typeface="Microsoft YaHei"/>
              </a:rPr>
              <a:pPr algn="r">
                <a:lnSpc>
                  <a:spcPct val="93000"/>
                </a:lnSpc>
              </a:pPr>
              <a:t>‹#›</a:t>
            </a:fld>
            <a:endParaRPr lang="ru-RU" sz="15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0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3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3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9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3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1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7.emf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108080" y="2484360"/>
            <a:ext cx="8470440" cy="1460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8" name="CustomShape 2"/>
          <p:cNvSpPr/>
          <p:nvPr/>
        </p:nvSpPr>
        <p:spPr>
          <a:xfrm>
            <a:off x="1855800" y="4235400"/>
            <a:ext cx="6975000" cy="1740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9" name="Picture 3"/>
          <p:cNvPicPr/>
          <p:nvPr/>
        </p:nvPicPr>
        <p:blipFill>
          <a:blip r:embed="rId2" cstate="print"/>
          <a:stretch/>
        </p:blipFill>
        <p:spPr>
          <a:xfrm>
            <a:off x="360360" y="360360"/>
            <a:ext cx="9967680" cy="6833880"/>
          </a:xfrm>
          <a:prstGeom prst="rect">
            <a:avLst/>
          </a:prstGeom>
          <a:ln>
            <a:noFill/>
          </a:ln>
        </p:spPr>
      </p:pic>
      <p:sp>
        <p:nvSpPr>
          <p:cNvPr id="170" name="CustomShape 3"/>
          <p:cNvSpPr/>
          <p:nvPr/>
        </p:nvSpPr>
        <p:spPr>
          <a:xfrm>
            <a:off x="2282760" y="6580080"/>
            <a:ext cx="384300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1" strike="noStrike" spc="-1">
                <a:solidFill>
                  <a:srgbClr val="0070C0"/>
                </a:solidFill>
                <a:latin typeface="Arial"/>
                <a:ea typeface="Microsoft YaHei"/>
              </a:rPr>
              <a:t> </a:t>
            </a:r>
            <a:endParaRPr lang="ru-RU" sz="2400" b="0" strike="noStrike" spc="-1">
              <a:latin typeface="XO Oriel"/>
            </a:endParaRPr>
          </a:p>
        </p:txBody>
      </p:sp>
      <p:sp>
        <p:nvSpPr>
          <p:cNvPr id="171" name="CustomShape 4"/>
          <p:cNvSpPr/>
          <p:nvPr/>
        </p:nvSpPr>
        <p:spPr>
          <a:xfrm>
            <a:off x="6640560" y="6683400"/>
            <a:ext cx="36856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по состоянию </a:t>
            </a:r>
            <a:r>
              <a:rPr lang="ru-RU" sz="1200" b="1" strike="noStrike" spc="-1" dirty="0" smtClean="0">
                <a:solidFill>
                  <a:srgbClr val="17375E"/>
                </a:solidFill>
                <a:latin typeface="Arial"/>
                <a:ea typeface="Microsoft YaHei"/>
              </a:rPr>
              <a:t>на 01 мая 2023 </a:t>
            </a:r>
            <a:r>
              <a:rPr lang="ru-RU" sz="1200" b="1" strike="noStrike" spc="-1" dirty="0">
                <a:solidFill>
                  <a:srgbClr val="17375E"/>
                </a:solidFill>
                <a:latin typeface="Arial"/>
                <a:ea typeface="Microsoft YaHei"/>
              </a:rPr>
              <a:t>года</a:t>
            </a:r>
            <a:endParaRPr lang="ru-RU" sz="1200" b="0" strike="noStrike" spc="-1" dirty="0">
              <a:latin typeface="XO Oriel"/>
            </a:endParaRPr>
          </a:p>
        </p:txBody>
      </p:sp>
      <p:pic>
        <p:nvPicPr>
          <p:cNvPr id="172" name="Picture 6"/>
          <p:cNvPicPr/>
          <p:nvPr/>
        </p:nvPicPr>
        <p:blipFill>
          <a:blip r:embed="rId3" cstate="print"/>
          <a:stretch/>
        </p:blipFill>
        <p:spPr>
          <a:xfrm>
            <a:off x="8643960" y="763560"/>
            <a:ext cx="1060200" cy="98532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73" name="CustomShape 5"/>
          <p:cNvSpPr/>
          <p:nvPr/>
        </p:nvSpPr>
        <p:spPr>
          <a:xfrm>
            <a:off x="6153120" y="906480"/>
            <a:ext cx="2350800" cy="63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Федеральная служба </a:t>
            </a:r>
            <a:endParaRPr lang="ru-RU" sz="1200" b="0" strike="noStrike" spc="-1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Verdana"/>
                <a:ea typeface="Microsoft YaHei"/>
              </a:rPr>
              <a:t>по надзору в сфере транспорта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74" name="CustomShape 6"/>
          <p:cNvSpPr/>
          <p:nvPr/>
        </p:nvSpPr>
        <p:spPr>
          <a:xfrm>
            <a:off x="2292480" y="3649680"/>
            <a:ext cx="7534080" cy="700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Нарушение правил безопасности движения на железнодорожном транспорте Российской Федерации</a:t>
            </a:r>
            <a:endParaRPr lang="ru-RU" sz="2000" b="0" strike="noStrike" spc="-1">
              <a:latin typeface="XO Oriel"/>
            </a:endParaRPr>
          </a:p>
        </p:txBody>
      </p:sp>
      <p:sp>
        <p:nvSpPr>
          <p:cNvPr id="175" name="CustomShape 7"/>
          <p:cNvSpPr/>
          <p:nvPr/>
        </p:nvSpPr>
        <p:spPr>
          <a:xfrm>
            <a:off x="2014560" y="2438280"/>
            <a:ext cx="69638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Информационно-аналитические и справочные материалы 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76" name="CustomShape 8"/>
          <p:cNvSpPr/>
          <p:nvPr/>
        </p:nvSpPr>
        <p:spPr>
          <a:xfrm>
            <a:off x="4718160" y="5945040"/>
            <a:ext cx="5609880" cy="455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1200" b="0" strike="noStrike" spc="-1">
                <a:solidFill>
                  <a:srgbClr val="FFFFFF"/>
                </a:solidFill>
                <a:latin typeface="Arial"/>
                <a:ea typeface="Microsoft YaHei"/>
              </a:rPr>
              <a:t>Управление государственного железнодорожного надзора Федеральной службы по надзору в сфере транспорта</a:t>
            </a:r>
            <a:endParaRPr lang="ru-RU" sz="1200" b="0" strike="noStrike" spc="-1">
              <a:latin typeface="XO Orie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69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70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71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72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73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8B8B8B"/>
                </a:solidFill>
                <a:latin typeface="Arial"/>
                <a:ea typeface="Microsoft YaHei"/>
              </a:rPr>
              <a:t>8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74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75" name="CustomShape 5"/>
          <p:cNvSpPr/>
          <p:nvPr/>
        </p:nvSpPr>
        <p:spPr>
          <a:xfrm>
            <a:off x="555480" y="1530360"/>
            <a:ext cx="84754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Уральский 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Федеральный округ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76" name="CustomShape 6"/>
          <p:cNvSpPr/>
          <p:nvPr/>
        </p:nvSpPr>
        <p:spPr>
          <a:xfrm>
            <a:off x="555480" y="1911240"/>
            <a:ext cx="977400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железнодорожный путь </a:t>
            </a: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необщего</a:t>
            </a:r>
            <a:r>
              <a:rPr lang="ru-RU" sz="11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пользования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02.01.2023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10 - 52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(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мск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) на железнодорожном пути необщего пользования ООО «Железнодорожное Управление» (станция Рудная), примыкающем к станции Лаки Свердловской железной дороги – филиала ОАО «РЖД», при производстве маневровой работы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маневровым тепловозом ТГМ-6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№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1840 и группой из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7 порожних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вагонов,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допущено его столкновение с группой из 8 грузовых вагонов (6 груженых,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2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порожних), самопроизвольно пришедших в движение с пути № 2 станции Рудная, с последующим сходом 3 вагонов маневрового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состава </a:t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и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их опрокидыванием. </a:t>
            </a:r>
            <a:endParaRPr lang="ru-RU" sz="1100" spc="-1" dirty="0" smtClean="0">
              <a:solidFill>
                <a:srgbClr val="1F497D"/>
              </a:solidFill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результате </a:t>
            </a: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столкновения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смертельно травмирован составитель поездов ООО «Железнодорожное Управление».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Повреждено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: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3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вагона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объеме текущего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отцепочного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ремонта, стрелочный перевод.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Причиной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транспортного происшествия явилось нарушение владельцем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пути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необщего пользования ООО «Железнодорожное Управление»  требований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п. 2 ст. 16 Федерального закона от 10.01.2003 № 17-ФЗ «О железнодорожном транспорте в Российской Федерации»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, в части обеспечения безопасности движения и эксплуатации железнодорожного транспорта, нарушение составителем поездов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п. 26, Раздела III,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Приложения № 10 к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Приложению № 2 к Правилам технической эксплуатации железных дорог Российской Федерации, утверждённым приказом Минтранса России от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23.06.2022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№ 250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, в части нарушения закрепления вагонов тормозными башмаками менее нормы, установленной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Техническо-распорядительным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актом железнодорожной станции Рудная пути необщего пользования ООО «Железнодорожное Управление». </a:t>
            </a:r>
            <a:endParaRPr lang="ru-RU" sz="1100" spc="-1" dirty="0" smtClean="0">
              <a:solidFill>
                <a:srgbClr val="1F497D"/>
              </a:solidFill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 отношении ООО «Железнодорожное Управление» Пермской транспортной прокуратурой проведена внеплановая проверка, по результатам которой возбуждено уголовное дело.</a:t>
            </a: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Транспортное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происшествие классифицировано как 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крушение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.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Категория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риска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ООО «Железнодорожное Управление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Б1.</a:t>
            </a:r>
            <a:endParaRPr lang="ru-RU" sz="1100" b="1" strike="noStrike" spc="-1" dirty="0">
              <a:solidFill>
                <a:srgbClr val="FF0000"/>
              </a:solidFill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77" name="CustomShape 7"/>
          <p:cNvSpPr/>
          <p:nvPr/>
        </p:nvSpPr>
        <p:spPr>
          <a:xfrm>
            <a:off x="635040" y="42609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5" name="CustomShape 7"/>
          <p:cNvSpPr/>
          <p:nvPr/>
        </p:nvSpPr>
        <p:spPr>
          <a:xfrm>
            <a:off x="787440" y="4413360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8" name="Picture 2" descr="C:\Users\saynog_av\Desktop\ХРОНИКА\сетевая 2015\ТП из АИС РПТ 2023\Рудная от 02.01.2023\IMG-20230111-WA00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016" y="5130515"/>
            <a:ext cx="4709159" cy="23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ynog_av\Desktop\ХРОНИКА\сетевая 2015\ТП из АИС РПТ 2023\Рудная от 02.01.2023\IMG-20230111-WA003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38" y="5130514"/>
            <a:ext cx="4719962" cy="2351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82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83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84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8B8B8B"/>
                </a:solidFill>
                <a:latin typeface="Arial"/>
                <a:ea typeface="Microsoft YaHei"/>
              </a:rPr>
              <a:t>9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555480" y="1530360"/>
            <a:ext cx="84754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Дальневосточный 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Федеральный округ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555480" y="1911240"/>
            <a:ext cx="977400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железнодорожный путь </a:t>
            </a:r>
            <a:r>
              <a:rPr lang="ru-RU" sz="11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общего</a:t>
            </a: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 пользования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18.01.2023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в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01 - 38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(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мск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)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на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7380 км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пк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 7 перегона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Джиктанда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 –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Талдан Забайкальской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железной дороги – филиала ОАО «РЖД», при скорости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71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км/ч, в режиме рекуперативного торможения, по причине падения давления в тормозной магистрали остановлен поезд № 9694 (74 вагона,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вес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7101 тонн, 296 осей, вагонов с опасным грузом нет). При осмотре локомотивной бригадой выявлен сход 23 грузовых вагонов (груз - уголь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).</a:t>
            </a:r>
            <a:endParaRPr lang="ru-RU" sz="1100" spc="-1" dirty="0">
              <a:solidFill>
                <a:srgbClr val="1F497D"/>
              </a:solidFill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результате </a:t>
            </a:r>
            <a:r>
              <a:rPr lang="ru-RU" sz="11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схода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погибших и пострадавших нет. Нарушен габарит первого главного пути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. Повреждено: 22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вагона до степени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исключения, </a:t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1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вагон в объеме текущего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отцепочного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ремонта, 457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метров железнодорожного пути, 2 опоры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контактной.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Причиной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транспортного происшествия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явился излом рельса по левой рельсовой нити на 7380 км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пк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 7 второго главного пути, в результате нарушений работниками ОАО «РЖД»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требований ч. 2 ст. 20 Федерального закона от 10.01.2003 № 17-ФЗ «О железнодорожном транспорте в Российской Федерации»,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 части обеспечения безопасности движения и эксплуатации железнодорожного транспорта, безопасности перевозок грузов, багажа и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грузобагажа</a:t>
            </a:r>
            <a:r>
              <a:rPr lang="ru-RU" sz="1100" b="1" spc="-1" dirty="0">
                <a:solidFill>
                  <a:srgbClr val="1F497D"/>
                </a:solidFill>
                <a:ea typeface="Microsoft YaHei"/>
              </a:rPr>
              <a:t>,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 п. 5.1 Правил назначения ремонтов железнодорожного пути, утвержденных распоряжением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/>
            </a:r>
            <a:br>
              <a:rPr lang="ru-RU" sz="1100" b="1" spc="-1" dirty="0" smtClean="0">
                <a:solidFill>
                  <a:srgbClr val="FF0000"/>
                </a:solidFill>
                <a:ea typeface="Microsoft YaHei"/>
              </a:rPr>
            </a:b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ОАО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«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РЖД» от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17.12.2021 № 2888/р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, в части соблюдения периодичности выполнения капитального ремонта второго главного пути перегона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err="1" smtClean="0">
                <a:solidFill>
                  <a:srgbClr val="1F497D"/>
                </a:solidFill>
                <a:ea typeface="Microsoft YaHei"/>
              </a:rPr>
              <a:t>Джиктанда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– Талдан,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п. 41 раздела IV Правилам технической эксплуатации железных дорог Российской Федерации, утверждённым приказом Минтранса России от 23.06.2022 № 250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, в части содержания всех элементов железнодорожного пути в исправном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и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работоспособном техническом состоянии, обеспечивающем безопасное движение поездов, выполнения заданных размеров движения поездов с установленными скоростями в соответствии с графиком движения поездов, проектной, ремонтной и эксплуатационной документацией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Восточно-Сибирской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транспортной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прокуратурой, при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участии должностных лиц </a:t>
            </a:r>
            <a:r>
              <a:rPr lang="ru-RU" sz="1100" spc="-1" dirty="0" err="1" smtClean="0">
                <a:solidFill>
                  <a:srgbClr val="1F497D"/>
                </a:solidFill>
                <a:ea typeface="Microsoft YaHei"/>
              </a:rPr>
              <a:t>Госжелдорнадзора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, проведена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внеплановая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проверка </a:t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отношении Забайкальской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дирекции инфраструктуры –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филиала ОАО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«РЖД». По результатам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проверки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100" spc="-1" dirty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9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должностных лиц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Талданской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 дистанции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пути привлечены к административной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ответственности по ст. 11.1 ч.6 КоАП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РФ.</a:t>
            </a: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Транспортное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происшествие классифицировано как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крушение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.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Категория риска ОАО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«РЖД» </a:t>
            </a: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А1.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635040" y="4139877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22" name="Picture 2" descr="C:\Users\saynog_av\Desktop\ХРОНИКА\сетевая 2015\ТП из АИС РПТ 2023\Джиктанда от 18.01.2023\IMG-20230118-WA000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40" y="5508029"/>
            <a:ext cx="3342713" cy="19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ynog_av\Desktop\ХРОНИКА\сетевая 2015\ТП из АИС РПТ 2023\Джиктанда от 18.01.2023\IMG-20230118-WA001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70" y="5508029"/>
            <a:ext cx="2880320" cy="19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saynog_av\Desktop\ХРОНИКА\сетевая 2015\ТП из АИС РПТ 2023\Джиктанда от 18.01.2023\IMG-20230118-WA00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041" y="5508029"/>
            <a:ext cx="3120160" cy="1919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82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83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84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8B8B8B"/>
                </a:solidFill>
                <a:latin typeface="Arial"/>
                <a:ea typeface="Microsoft YaHei"/>
              </a:rPr>
              <a:t>10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555480" y="1530360"/>
            <a:ext cx="84754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Дальневосточный 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Федеральный округ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555480" y="1911240"/>
            <a:ext cx="977400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железнодорожный путь </a:t>
            </a:r>
            <a:r>
              <a:rPr lang="ru-RU" sz="11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общего</a:t>
            </a: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 пользования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050" b="1" spc="-1" dirty="0" smtClean="0">
                <a:solidFill>
                  <a:srgbClr val="FF0000"/>
                </a:solidFill>
                <a:latin typeface="Arial"/>
                <a:ea typeface="Microsoft YaHei"/>
              </a:rPr>
              <a:t>06</a:t>
            </a:r>
            <a:r>
              <a:rPr lang="ru-RU" sz="105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.03.2023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10-40 (</a:t>
            </a:r>
            <a:r>
              <a:rPr lang="ru-RU" sz="1050" spc="-1" dirty="0" err="1">
                <a:solidFill>
                  <a:srgbClr val="1F497D"/>
                </a:solidFill>
                <a:ea typeface="Microsoft YaHei"/>
              </a:rPr>
              <a:t>мск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) на станции Находка-Восточная Дальневосточной железной дороги – филиала ОАО «РЖД» допущено столкновение маневрового состава (15 вагонов, груз уголь, вагонов с ОГ нет) следовавшего тепловозом вперед, с отдельно стоящим электровозом,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05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с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последующим сходом 2 локомотивов и 2 вагонов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05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результате </a:t>
            </a:r>
            <a:r>
              <a:rPr lang="ru-RU" sz="105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столкновения</a:t>
            </a:r>
            <a:r>
              <a:rPr lang="ru-RU" sz="105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погибших и пострадавших нет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. Повреждено: локомотив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серии 2ЭС5К № 116 секция № 1 до степени исключения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05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из инвентаря, локомотив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серии ТЭМ7а № 0365 в объеме текущего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ремонта, 2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вагона в объеме текущего </a:t>
            </a:r>
            <a:r>
              <a:rPr lang="ru-RU" sz="1050" spc="-1" dirty="0" err="1">
                <a:solidFill>
                  <a:srgbClr val="1F497D"/>
                </a:solidFill>
                <a:ea typeface="Microsoft YaHei"/>
              </a:rPr>
              <a:t>отцепочного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 ремонта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.</a:t>
            </a:r>
            <a:endParaRPr lang="ru-RU" sz="105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05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Причиной </a:t>
            </a:r>
            <a:r>
              <a:rPr lang="ru-RU" sz="105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транспортного происшествия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явились несогласованные действия между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дежурными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по станциям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«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Третьего районного парка»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/>
            </a:r>
            <a:br>
              <a:rPr lang="ru-RU" sz="105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и 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приёма-отправочного парка «А» при перестановке маневрового состава по занятому электровозом соединительному пути № 1ГП, в результате нарушений работниками ОАО «РЖД»  требований </a:t>
            </a:r>
            <a:r>
              <a:rPr lang="ru-RU" sz="1050" b="1" spc="-1" dirty="0" smtClean="0">
                <a:solidFill>
                  <a:srgbClr val="FF0000"/>
                </a:solidFill>
                <a:ea typeface="Microsoft YaHei"/>
              </a:rPr>
              <a:t>п. 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2 ст. 20 Федерального закона от 10.01.2003 № 17-ФЗ «О железнодорожном транспорте </a:t>
            </a:r>
            <a:r>
              <a:rPr lang="ru-RU" sz="1050" b="1" spc="-1" dirty="0" smtClean="0">
                <a:solidFill>
                  <a:srgbClr val="FF0000"/>
                </a:solidFill>
                <a:ea typeface="Microsoft YaHei"/>
              </a:rPr>
              <a:t/>
            </a:r>
            <a:br>
              <a:rPr lang="ru-RU" sz="1050" b="1" spc="-1" dirty="0" smtClean="0">
                <a:solidFill>
                  <a:srgbClr val="FF0000"/>
                </a:solidFill>
                <a:ea typeface="Microsoft YaHei"/>
              </a:rPr>
            </a:br>
            <a:r>
              <a:rPr lang="ru-RU" sz="1050" b="1" spc="-1" dirty="0" smtClean="0">
                <a:solidFill>
                  <a:srgbClr val="FF0000"/>
                </a:solidFill>
                <a:ea typeface="Microsoft YaHei"/>
              </a:rPr>
              <a:t>в 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Российской Федерации</a:t>
            </a:r>
            <a:r>
              <a:rPr lang="ru-RU" sz="1050" b="1" spc="-1" dirty="0" smtClean="0">
                <a:solidFill>
                  <a:srgbClr val="FF0000"/>
                </a:solidFill>
                <a:ea typeface="Microsoft YaHei"/>
              </a:rPr>
              <a:t>»</a:t>
            </a:r>
            <a:r>
              <a:rPr lang="ru-RU" sz="1050" b="1" spc="-1" dirty="0" smtClean="0">
                <a:solidFill>
                  <a:srgbClr val="1F497D"/>
                </a:solidFill>
                <a:ea typeface="Microsoft YaHei"/>
              </a:rPr>
              <a:t>,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части обеспечения безопасности перевозок грузов, багажа и </a:t>
            </a:r>
            <a:r>
              <a:rPr lang="ru-RU" sz="1050" spc="-1" dirty="0" err="1">
                <a:solidFill>
                  <a:srgbClr val="1F497D"/>
                </a:solidFill>
                <a:ea typeface="Microsoft YaHei"/>
              </a:rPr>
              <a:t>грузобагажа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, безопасности движения и эксплуатации железнодорожного транспорта, </a:t>
            </a:r>
            <a:r>
              <a:rPr lang="ru-RU" sz="1050" b="1" spc="-1" dirty="0" err="1">
                <a:solidFill>
                  <a:srgbClr val="FF0000"/>
                </a:solidFill>
                <a:ea typeface="Microsoft YaHei"/>
              </a:rPr>
              <a:t>пп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. 4 п 23 раздела III Приложения № 10 к Инструкции по организации движения поездов и маневровой </a:t>
            </a:r>
            <a:r>
              <a:rPr lang="ru-RU" sz="1050" b="1" spc="-1" dirty="0" smtClean="0">
                <a:solidFill>
                  <a:srgbClr val="FF0000"/>
                </a:solidFill>
                <a:ea typeface="Microsoft YaHei"/>
              </a:rPr>
              <a:t>работы</a:t>
            </a:r>
            <a:br>
              <a:rPr lang="ru-RU" sz="1050" b="1" spc="-1" dirty="0" smtClean="0">
                <a:solidFill>
                  <a:srgbClr val="FF0000"/>
                </a:solidFill>
                <a:ea typeface="Microsoft YaHei"/>
              </a:rPr>
            </a:br>
            <a:r>
              <a:rPr lang="ru-RU" sz="1050" b="1" spc="-1" dirty="0" smtClean="0">
                <a:solidFill>
                  <a:srgbClr val="FF0000"/>
                </a:solidFill>
                <a:ea typeface="Microsoft YaHei"/>
              </a:rPr>
              <a:t>на 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железнодорожном транспорте Российской Федерации (далее - Приложение № 10) Правил технической эксплуатации железных дорог Российской Федерации, утверждённых приказом Минтранса России </a:t>
            </a:r>
            <a:r>
              <a:rPr lang="ru-RU" sz="1050" b="1" spc="-1" dirty="0" smtClean="0">
                <a:solidFill>
                  <a:srgbClr val="FF0000"/>
                </a:solidFill>
                <a:ea typeface="Microsoft YaHei"/>
              </a:rPr>
              <a:t>от 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23.06.2022 № 250 (далее - Правила),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в части организации руководителем маневров маневровой работы так, чтобы были обеспечены безопасность движения, личная безопасность работников, занятых на маневрах, сохранность железнодорожного подвижного состава и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грузов, </a:t>
            </a:r>
            <a:r>
              <a:rPr lang="ru-RU" sz="1050" b="1" spc="-1" dirty="0" err="1">
                <a:solidFill>
                  <a:srgbClr val="FF0000"/>
                </a:solidFill>
                <a:ea typeface="Microsoft YaHei"/>
              </a:rPr>
              <a:t>пп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. 2 п. 24 раздела III Приложения № 10  Правил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,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части ознакомления руководителем маневров машиниста с планом предстоящих маневров и о порядке их выполнения, </a:t>
            </a:r>
            <a:r>
              <a:rPr lang="ru-RU" sz="1050" b="1" spc="-1" dirty="0" err="1">
                <a:solidFill>
                  <a:srgbClr val="FF0000"/>
                </a:solidFill>
                <a:ea typeface="Microsoft YaHei"/>
              </a:rPr>
              <a:t>пп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. 5 п. 26 раздела III Приложения № 10 Правил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, в части принятия руководителем маневров дополнительных мер для обеспечения безопасности движения поездов при производстве маневров в условиях ограниченной и недостаточной  видимости. </a:t>
            </a:r>
            <a:endParaRPr lang="ru-RU" sz="105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По факту возникновения случая нарушения безопасности движения Приморским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следственным отделом на транспорте Восточного межрегионального следственного управления на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транспорте возбуждено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уголовное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дело.</a:t>
            </a:r>
            <a:endParaRPr lang="ru-RU" sz="1050" spc="-1" dirty="0">
              <a:solidFill>
                <a:srgbClr val="1F497D"/>
              </a:solidFill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Транспортное 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происшествие классифицировано как  </a:t>
            </a:r>
            <a:r>
              <a:rPr lang="ru-RU" sz="1050" b="1" spc="-1" dirty="0">
                <a:solidFill>
                  <a:srgbClr val="FF0000"/>
                </a:solidFill>
                <a:ea typeface="Microsoft YaHei"/>
              </a:rPr>
              <a:t>крушение</a:t>
            </a:r>
            <a:r>
              <a:rPr lang="ru-RU" sz="1050" spc="-1" dirty="0">
                <a:solidFill>
                  <a:srgbClr val="1F497D"/>
                </a:solidFill>
                <a:ea typeface="Microsoft YaHei"/>
              </a:rPr>
              <a:t>. </a:t>
            </a:r>
            <a:r>
              <a:rPr lang="ru-RU" sz="1050" spc="-1" dirty="0" smtClean="0">
                <a:solidFill>
                  <a:srgbClr val="1F497D"/>
                </a:solidFill>
                <a:ea typeface="Microsoft YaHei"/>
              </a:rPr>
              <a:t> </a:t>
            </a:r>
            <a:r>
              <a:rPr lang="ru-RU" sz="105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Категория риска ОАО </a:t>
            </a:r>
            <a:r>
              <a:rPr lang="ru-RU" sz="105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«РЖД» </a:t>
            </a:r>
            <a:r>
              <a:rPr lang="ru-RU" sz="105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А1.</a:t>
            </a:r>
          </a:p>
          <a:p>
            <a:pPr algn="just">
              <a:lnSpc>
                <a:spcPct val="100000"/>
              </a:lnSpc>
            </a:pPr>
            <a:endParaRPr lang="ru-RU" sz="105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635040" y="4139877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098" name="Picture 2" descr="C:\Users\saynog_av\Desktop\ХРОНИКА\сетевая 2015\ТП из АИС РПТ 2023\Находка 06.03.2023\IMG-20230427-WA000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49" y="5452220"/>
            <a:ext cx="2042790" cy="19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saynog_av\Desktop\ХРОНИКА\сетевая 2015\ТП из АИС РПТ 2023\Находка 06.03.2023\IMG-20230427-WA0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682" y="5452220"/>
            <a:ext cx="2017758" cy="19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saynog_av\Desktop\ХРОНИКА\сетевая 2015\ТП из АИС РПТ 2023\Находка 06.03.2023\IMG-20230427-WA001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962" y="5473880"/>
            <a:ext cx="1944216" cy="19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saynog_av\Desktop\ХРОНИКА\сетевая 2015\ТП из АИС РПТ 2023\Находка 06.03.2023\IMG-20230427-WA001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42" y="5473880"/>
            <a:ext cx="1882339" cy="1928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52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82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83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84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420840" y="184464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r>
              <a:rPr lang="ru-RU" sz="1200" b="1" strike="noStrike" spc="-1" dirty="0" smtClean="0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555480" y="1530360"/>
            <a:ext cx="84754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Центральный 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Федеральный округ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555480" y="1911240"/>
            <a:ext cx="977400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железнодорожный путь </a:t>
            </a: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необщего</a:t>
            </a:r>
            <a:r>
              <a:rPr lang="ru-RU" sz="11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пользования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21.03.2023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03 - 00 (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мск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) на железнодорожном пути необщего пользования ООО «КРЦ «ЭФКО-КАСКАД», примыкающем к станции Алексеевка Юго-Восточной железной дороги – филиала ОАО «РЖД», допущен уход группы из 14 вагонов, с последующим сходом и опрокидыванием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результате </a:t>
            </a:r>
            <a:r>
              <a:rPr lang="ru-RU" sz="11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схода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погибших и пострадавших нет.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Повреждено: 8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вагонов до степени исключения из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инвентаря, 9 вагонов в объеме текущего </a:t>
            </a:r>
            <a:r>
              <a:rPr lang="ru-RU" sz="1100" spc="-1" dirty="0" err="1" smtClean="0">
                <a:solidFill>
                  <a:srgbClr val="1F497D"/>
                </a:solidFill>
                <a:ea typeface="Microsoft YaHei"/>
              </a:rPr>
              <a:t>отцепочного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 ремонта.</a:t>
            </a: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Причиной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транспортного происшествия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явилось нарушение работниками ООО «КРЦ «ЭФКО-Каскад» требований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пункта 1 Приложения № 12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/>
            </a:r>
            <a:br>
              <a:rPr lang="ru-RU" sz="1100" b="1" spc="-1" dirty="0" smtClean="0">
                <a:solidFill>
                  <a:srgbClr val="FF0000"/>
                </a:solidFill>
                <a:ea typeface="Microsoft YaHei"/>
              </a:rPr>
            </a:b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к Приложению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№2 Правил технической эксплуатации железных дорог Российской Федерации, утверждённых приказом Минтранса России от 23.06.2022 № 250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, в части порядка закрепления подвижного состава, на железнодорожных путях или участках железнодорожных путей с приведенным уклоном более 0,0025, где запрещается закрепление железнодорожного подвижного состава с последующим его оставлением на этих путях без локомотива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.</a:t>
            </a:r>
            <a:endParaRPr lang="ru-RU" sz="1100" b="0" strike="noStrike" spc="-1" dirty="0" smtClean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Белгородской транспортной прокуратурой в отношении ООО «КРЦ «ЭФКО-КАСКАД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проведена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проверка, по результатам которой возбуждено уголовное дело.</a:t>
            </a: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Транспортное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происшествие классифицировано как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крушение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.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Категория риска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ООО «КРЦ «ЭФКО-КАСКАД» </a:t>
            </a: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Б3.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635040" y="4139877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5122" name="Picture 2" descr="C:\Users\saynog_av\Desktop\ХРОНИКА\сетевая 2015\ТП из АИС РПТ 2023\ЭФКО-Каскад от 19.03.2023\фото 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450" y="4551779"/>
            <a:ext cx="3675390" cy="20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saynog_av\Desktop\ХРОНИКА\сетевая 2015\ТП из АИС РПТ 2023\ЭФКО-Каскад от 19.03.2023\фото 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970" y="4551779"/>
            <a:ext cx="3690021" cy="2034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1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Picture 1"/>
          <p:cNvPicPr/>
          <p:nvPr/>
        </p:nvPicPr>
        <p:blipFill>
          <a:blip r:embed="rId3" cstate="print"/>
          <a:stretch/>
        </p:blipFill>
        <p:spPr>
          <a:xfrm>
            <a:off x="449280" y="25416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282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83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84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85" name="CustomShape 2"/>
          <p:cNvSpPr/>
          <p:nvPr/>
        </p:nvSpPr>
        <p:spPr>
          <a:xfrm>
            <a:off x="515880" y="1825560"/>
            <a:ext cx="98532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86" name="CustomShape 3"/>
          <p:cNvSpPr/>
          <p:nvPr/>
        </p:nvSpPr>
        <p:spPr>
          <a:xfrm>
            <a:off x="387360" y="6580080"/>
            <a:ext cx="249192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 smtClean="0">
                <a:solidFill>
                  <a:srgbClr val="8B8B8B"/>
                </a:solidFill>
                <a:latin typeface="Arial"/>
                <a:ea typeface="Microsoft YaHei"/>
              </a:rPr>
              <a:t>12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7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88" name="CustomShape 5"/>
          <p:cNvSpPr/>
          <p:nvPr/>
        </p:nvSpPr>
        <p:spPr>
          <a:xfrm>
            <a:off x="555480" y="1530360"/>
            <a:ext cx="8475480" cy="27554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240"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Дальневосточный 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Федеральный округ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89" name="CustomShape 6"/>
          <p:cNvSpPr/>
          <p:nvPr/>
        </p:nvSpPr>
        <p:spPr>
          <a:xfrm>
            <a:off x="555480" y="1911240"/>
            <a:ext cx="9774000" cy="4963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железнодорожный путь </a:t>
            </a: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необщего</a:t>
            </a:r>
            <a:r>
              <a:rPr lang="ru-RU" sz="11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пользования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29.04.2023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19 - 47 (</a:t>
            </a:r>
            <a:r>
              <a:rPr lang="ru-RU" sz="1100" spc="-1" dirty="0" err="1" smtClean="0">
                <a:solidFill>
                  <a:srgbClr val="1F497D"/>
                </a:solidFill>
                <a:ea typeface="Microsoft YaHei"/>
              </a:rPr>
              <a:t>мск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) на железнодорожном пути необщего пользования ИП Гречко, примыкающем к станции Тыгда Забайкальской железной дороги – филиала ОАО «РЖД»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при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подаче 5-ти вагонов (вагонами вперед) со скоростью 5 км/час на путь необщего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пользования</a:t>
            </a:r>
            <a:br>
              <a:rPr lang="ru-RU" sz="1100" spc="-1" dirty="0" smtClean="0">
                <a:solidFill>
                  <a:srgbClr val="1F497D"/>
                </a:solidFill>
                <a:ea typeface="Microsoft YaHei"/>
              </a:rPr>
            </a:b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ИП Гречко тепловозом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ТЭМ18ДМ № 1289 допущен наезд на тупиковую призму с последующим сходом и опрокидыванием вагона № 53872750 (груз – топливо дизельное АК 315).</a:t>
            </a:r>
            <a:endParaRPr lang="ru-RU" sz="1100" spc="-1" dirty="0" smtClean="0">
              <a:solidFill>
                <a:srgbClr val="1F497D"/>
              </a:solidFill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В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результате </a:t>
            </a:r>
            <a:r>
              <a:rPr lang="ru-RU" sz="1100" b="1" strike="noStrike" spc="-1" dirty="0">
                <a:solidFill>
                  <a:srgbClr val="FF0000"/>
                </a:solidFill>
                <a:latin typeface="Arial"/>
                <a:ea typeface="Microsoft YaHei"/>
              </a:rPr>
              <a:t>схода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погибших и пострадавших нет.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Повреждено: 1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вагон до степени исключения из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инвентаря, 1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вагон в объеме деповского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ремонта, 2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метра железнодорожного пути. </a:t>
            </a:r>
            <a:endParaRPr lang="ru-RU" sz="1100" spc="-1" dirty="0" smtClean="0">
              <a:solidFill>
                <a:srgbClr val="1F497D"/>
              </a:solidFill>
              <a:ea typeface="Microsoft YaHei"/>
            </a:endParaRPr>
          </a:p>
          <a:p>
            <a:pPr algn="just">
              <a:lnSpc>
                <a:spcPct val="100000"/>
              </a:lnSpc>
            </a:pPr>
            <a:r>
              <a:rPr lang="ru-RU" sz="11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Причиной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транспортного происшествия явилось нарушение работниками ОАО «РЖД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 требований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пункта 27  Приложения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№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10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/>
            </a:r>
            <a:br>
              <a:rPr lang="ru-RU" sz="1100" b="1" spc="-1" dirty="0" smtClean="0">
                <a:solidFill>
                  <a:srgbClr val="FF0000"/>
                </a:solidFill>
                <a:ea typeface="Microsoft YaHei"/>
              </a:rPr>
            </a:b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к Приложению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№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2 к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Правилам технической эксплуатации железных дорог Российской Федерации, утвержденных приказом Минтранса России от 23 июня 2022 г. № 250 (далее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– Правила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)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,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в части производства маневровой работы на пути необщего пользования ИП Гречко без согласования с его работниками,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п. 14 Приложения № 10 к Приложению № 2 к Правилам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, в части проведения маневровой работы с особой бдительностью в темное время суток на неосвещенных железнодорожных путях, </a:t>
            </a:r>
            <a:r>
              <a:rPr lang="ru-RU" sz="1100" b="1" spc="-1" dirty="0" err="1">
                <a:solidFill>
                  <a:srgbClr val="FF0000"/>
                </a:solidFill>
                <a:ea typeface="Microsoft YaHei"/>
              </a:rPr>
              <a:t>пп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. 5 п. 26 Приложения № 10 к Приложению № 2 к Правилам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, в части принятия дополнительных мер для обеспечения безопасности движения, в том числе более частой передаче сигналов и указаний машинисту локомотива, при производстве маневровой работы в условиях ограниченной и недостаточной видимости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.</a:t>
            </a:r>
            <a:endParaRPr lang="ru-RU" sz="1100" b="0" strike="noStrike" spc="-1" dirty="0" smtClean="0">
              <a:latin typeface="XO Oriel"/>
            </a:endParaRPr>
          </a:p>
          <a:p>
            <a:pPr algn="just">
              <a:lnSpc>
                <a:spcPct val="100000"/>
              </a:lnSpc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Транспортное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происшествие классифицировано как 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крушение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. 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90" name="CustomShape 7"/>
          <p:cNvSpPr/>
          <p:nvPr/>
        </p:nvSpPr>
        <p:spPr>
          <a:xfrm>
            <a:off x="635040" y="4139877"/>
            <a:ext cx="9596160" cy="1029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1" name="Picture 3" descr="C:\Users\saynog_av\Desktop\ХРОНИКА\сетевая 2015\ТП из АИС РПТ 2023\ИП Гречко от 28.04.2023\IMG-20230529-WA000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605" y="4843692"/>
            <a:ext cx="2664295" cy="245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saynog_av\Desktop\ХРОНИКА\сетевая 2015\ТП из АИС РПТ 2023\ИП Гречко от 28.04.2023\IMG-20230529-WA000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122" y="4843692"/>
            <a:ext cx="2575838" cy="247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aynog_av\Desktop\ХРОНИКА\сетевая 2015\ТП из АИС РПТ 2023\ИП Гречко от 28.04.2023\IMG-20230529-WA000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10" y="4859957"/>
            <a:ext cx="2426208" cy="2458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09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"/>
          <p:cNvPicPr/>
          <p:nvPr/>
        </p:nvPicPr>
        <p:blipFill>
          <a:blip r:embed="rId3" cstate="print"/>
          <a:stretch/>
        </p:blipFill>
        <p:spPr>
          <a:xfrm>
            <a:off x="436680" y="280440"/>
            <a:ext cx="9967680" cy="6833880"/>
          </a:xfrm>
          <a:prstGeom prst="rect">
            <a:avLst/>
          </a:prstGeom>
          <a:ln>
            <a:noFill/>
          </a:ln>
        </p:spPr>
      </p:pic>
      <p:pic>
        <p:nvPicPr>
          <p:cNvPr id="178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79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180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1" name="CustomShape 2"/>
          <p:cNvSpPr/>
          <p:nvPr/>
        </p:nvSpPr>
        <p:spPr>
          <a:xfrm>
            <a:off x="322571" y="1662840"/>
            <a:ext cx="96534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2" name="CustomShape 3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83" name="CustomShape 4"/>
          <p:cNvSpPr/>
          <p:nvPr/>
        </p:nvSpPr>
        <p:spPr>
          <a:xfrm>
            <a:off x="360360" y="1673280"/>
            <a:ext cx="8672040" cy="27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60360">
              <a:lnSpc>
                <a:spcPct val="100000"/>
              </a:lnSpc>
            </a:pPr>
            <a:r>
              <a:rPr lang="ru-RU" sz="1200" b="1" strike="noStrike" spc="-1">
                <a:solidFill>
                  <a:srgbClr val="1F497D"/>
                </a:solidFill>
                <a:latin typeface="Arial"/>
                <a:ea typeface="Microsoft YaHei"/>
              </a:rPr>
              <a:t>СОДЕРЖАНИЕ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84" name="CustomShape 5"/>
          <p:cNvSpPr/>
          <p:nvPr/>
        </p:nvSpPr>
        <p:spPr>
          <a:xfrm>
            <a:off x="436679" y="1809541"/>
            <a:ext cx="9265459" cy="53846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spcAft>
                <a:spcPts val="601"/>
              </a:spcAft>
            </a:pPr>
            <a:endParaRPr lang="ru-RU" sz="1100" b="0" strike="noStrike" spc="-1" dirty="0" smtClean="0">
              <a:solidFill>
                <a:srgbClr val="1F497D"/>
              </a:solid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1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. Места возникновения  транспортных происшествий по состоянию на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01 мая 2023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года.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2. Сходы и столкновения железнодорожного подвижного состава с другим железнодорожным подвижным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составом,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допущенные </a:t>
            </a:r>
            <a:r>
              <a:rPr dirty="0"/>
              <a:t/>
            </a:r>
            <a:br>
              <a:rPr dirty="0"/>
            </a:b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за </a:t>
            </a:r>
            <a:r>
              <a:rPr lang="ru-RU" sz="1100" spc="-1" dirty="0" smtClean="0">
                <a:solidFill>
                  <a:srgbClr val="1F497D"/>
                </a:solidFill>
                <a:latin typeface="Arial"/>
                <a:ea typeface="Microsoft YaHei"/>
              </a:rPr>
              <a:t>январь – апрель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2023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года  на железнодорожных путях общего пользования, причины их возникновения.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3. Сходы и столкновения железнодорожного подвижного состава с другим железнодорожным подвижным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составом,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допущенные </a:t>
            </a:r>
            <a:r>
              <a:rPr dirty="0"/>
              <a:t/>
            </a:r>
            <a:br>
              <a:rPr dirty="0"/>
            </a:b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за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январь - апрель 2023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года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на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железнодорожных путях необщего пользования, причины их возникновения.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4.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Основные причины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возникновения нарушений безопасности движения на путях общего пользования за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январь -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апрель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2023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года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5.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Основные причины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возникновения нарушений безопасности движения на путях необщего пользования за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январь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– апрель 2023 года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spc="-1" dirty="0" smtClean="0">
                <a:solidFill>
                  <a:srgbClr val="1F497D"/>
                </a:solidFill>
                <a:latin typeface="Arial"/>
                <a:ea typeface="Microsoft YaHei"/>
              </a:rPr>
              <a:t>6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. Динамика возникновения нарушений безопасности движения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на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инфраструктуре железнодорожного транспорта за январь -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апрель  2023 года. 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7.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Перечень обязательных требований, </a:t>
            </a: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не соблюдение </a:t>
            </a:r>
            <a:r>
              <a:rPr lang="ru-RU" sz="11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которых приводит к нарушению безопасности движения на железнодорожном транспорте Российской Федерации.</a:t>
            </a:r>
            <a:endParaRPr lang="ru-RU" sz="1100" b="0" strike="noStrike" spc="-1" dirty="0">
              <a:latin typeface="XO Oriel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8. Крушение 02.01.2023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на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железнодорожном пути необщего пользования ООО «Железнодорожное Управление» (станция Рудная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).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примыкающем к станции Лаки Свердловской железной дороги – филиала ОАО «РЖД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».</a:t>
            </a:r>
            <a:endParaRPr lang="ru-RU" sz="1100" b="0" strike="noStrike" spc="-1" dirty="0" smtClean="0">
              <a:solidFill>
                <a:srgbClr val="1F497D"/>
              </a:solidFill>
              <a:latin typeface="Arial"/>
              <a:ea typeface="Microsoft YaHei"/>
            </a:endParaRP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9.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Крушение 18.01.2023  на перегоне </a:t>
            </a:r>
            <a:r>
              <a:rPr lang="ru-RU" sz="1100" spc="-1" dirty="0" err="1">
                <a:solidFill>
                  <a:srgbClr val="1F497D"/>
                </a:solidFill>
                <a:ea typeface="Microsoft YaHei"/>
              </a:rPr>
              <a:t>Джиктанда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 –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Талдан Забайкальской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железной дороги – филиала ОАО «РЖД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10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.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Крушение 06.03.2023 на станции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Находка-Восточная Дальневосточной железной дороги – филиала ОАО «РЖД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11.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Крушение 21.03.2023 на железнодорожном пути необщего пользования ООО «КРЦ «ЭФКО-КАСКАД», примыкающем к станции Алексеевка Юго-Восточной железной дороги – филиала ОАО «РЖД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».</a:t>
            </a:r>
          </a:p>
          <a:p>
            <a:pPr algn="just">
              <a:lnSpc>
                <a:spcPct val="100000"/>
              </a:lnSpc>
              <a:spcAft>
                <a:spcPts val="601"/>
              </a:spcAft>
            </a:pP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12. 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Крушение 29.04.2023 на </a:t>
            </a:r>
            <a:r>
              <a:rPr lang="ru-RU" sz="1100" spc="-1" dirty="0">
                <a:solidFill>
                  <a:srgbClr val="1F497D"/>
                </a:solidFill>
                <a:ea typeface="Microsoft YaHei"/>
              </a:rPr>
              <a:t>железнодорожном пути необщего пользования ИП Гречко, примыкающем к станции Тыгда Забайкальской железной дороги – филиала ОАО «РЖД</a:t>
            </a:r>
            <a:r>
              <a:rPr lang="ru-RU" sz="1100" spc="-1" dirty="0" smtClean="0">
                <a:solidFill>
                  <a:srgbClr val="1F497D"/>
                </a:solidFill>
                <a:ea typeface="Microsoft YaHei"/>
              </a:rPr>
              <a:t>». </a:t>
            </a:r>
            <a:endParaRPr lang="ru-RU" sz="1100" spc="-1" dirty="0" smtClean="0">
              <a:solidFill>
                <a:srgbClr val="FF0000"/>
              </a:solidFill>
              <a:ea typeface="Microsoft YaHei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lang="ru-RU" sz="1100" b="1" spc="-1" dirty="0" smtClean="0">
              <a:solidFill>
                <a:srgbClr val="FF0000"/>
              </a:solidFill>
              <a:ea typeface="Microsoft YaHei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lang="ru-RU" sz="1100" b="1" spc="-1" dirty="0" smtClean="0">
              <a:solidFill>
                <a:srgbClr val="FF0000"/>
              </a:solidFill>
              <a:ea typeface="Microsoft YaHei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endParaRPr lang="ru-RU" sz="1100" b="1" spc="-1" dirty="0">
              <a:solidFill>
                <a:srgbClr val="FF0000"/>
              </a:solidFill>
              <a:ea typeface="Microsoft YaHei"/>
            </a:endParaRPr>
          </a:p>
          <a:p>
            <a:pPr algn="ctr">
              <a:lnSpc>
                <a:spcPct val="100000"/>
              </a:lnSpc>
              <a:spcAft>
                <a:spcPts val="601"/>
              </a:spcAft>
            </a:pP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За </a:t>
            </a:r>
            <a:r>
              <a:rPr lang="ru-RU" sz="1100" b="1" spc="-1" dirty="0">
                <a:solidFill>
                  <a:srgbClr val="FF0000"/>
                </a:solidFill>
                <a:ea typeface="Microsoft YaHei"/>
              </a:rPr>
              <a:t>безопасность необходимо платить, а за ее отсутствие – </a:t>
            </a:r>
            <a:r>
              <a:rPr lang="ru-RU" sz="1100" b="1" spc="-1" dirty="0" smtClean="0">
                <a:solidFill>
                  <a:srgbClr val="FF0000"/>
                </a:solidFill>
                <a:ea typeface="Microsoft YaHei"/>
              </a:rPr>
              <a:t>расплачиваться!</a:t>
            </a:r>
            <a:endParaRPr lang="ru-RU" sz="1100" b="1" strike="noStrike" spc="-1" dirty="0" smtClean="0">
              <a:solidFill>
                <a:srgbClr val="FF0000"/>
              </a:solidFill>
              <a:latin typeface="Arial"/>
              <a:ea typeface="Microsoft YaHe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Picture 1"/>
          <p:cNvPicPr/>
          <p:nvPr/>
        </p:nvPicPr>
        <p:blipFill>
          <a:blip r:embed="rId3" cstate="print"/>
          <a:stretch/>
        </p:blipFill>
        <p:spPr>
          <a:xfrm>
            <a:off x="432360" y="336960"/>
            <a:ext cx="9967680" cy="6835320"/>
          </a:xfrm>
          <a:prstGeom prst="rect">
            <a:avLst/>
          </a:prstGeom>
          <a:ln>
            <a:noFill/>
          </a:ln>
        </p:spPr>
      </p:pic>
      <p:pic>
        <p:nvPicPr>
          <p:cNvPr id="186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30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87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18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89" name="CustomShape 2"/>
          <p:cNvSpPr/>
          <p:nvPr/>
        </p:nvSpPr>
        <p:spPr>
          <a:xfrm>
            <a:off x="577800" y="1837440"/>
            <a:ext cx="965484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3"/>
          <p:cNvSpPr/>
          <p:nvPr/>
        </p:nvSpPr>
        <p:spPr>
          <a:xfrm>
            <a:off x="233280" y="6580080"/>
            <a:ext cx="264600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1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191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192" name="CustomShape 5"/>
          <p:cNvSpPr/>
          <p:nvPr/>
        </p:nvSpPr>
        <p:spPr>
          <a:xfrm>
            <a:off x="638640" y="1438920"/>
            <a:ext cx="6048360" cy="24476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000" b="1" u="sng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Места возникновения транспортных происшествий </a:t>
            </a:r>
            <a:r>
              <a:rPr lang="ru-RU" sz="1000" b="1" u="sng" strike="noStrike" spc="-1" dirty="0">
                <a:solidFill>
                  <a:srgbClr val="1F497D"/>
                </a:solidFill>
                <a:uFillTx/>
                <a:latin typeface="Arial"/>
                <a:ea typeface="Microsoft YaHei"/>
              </a:rPr>
              <a:t>по состоянию на </a:t>
            </a:r>
            <a:r>
              <a:rPr lang="ru-RU" sz="1000" b="1" u="sng" spc="-1" dirty="0">
                <a:solidFill>
                  <a:srgbClr val="1F497D"/>
                </a:solidFill>
                <a:ea typeface="Microsoft YaHei"/>
              </a:rPr>
              <a:t>01 </a:t>
            </a:r>
            <a:r>
              <a:rPr lang="ru-RU" sz="1000" b="1" u="sng" spc="-1" dirty="0" smtClean="0">
                <a:solidFill>
                  <a:srgbClr val="1F497D"/>
                </a:solidFill>
                <a:ea typeface="Microsoft YaHei"/>
              </a:rPr>
              <a:t>мая </a:t>
            </a:r>
            <a:r>
              <a:rPr lang="ru-RU" sz="1000" b="1" u="sng" spc="-1" dirty="0">
                <a:solidFill>
                  <a:srgbClr val="1F497D"/>
                </a:solidFill>
                <a:ea typeface="Microsoft YaHei"/>
              </a:rPr>
              <a:t>2023 года</a:t>
            </a:r>
            <a:endParaRPr lang="ru-RU" sz="1000" b="0" u="sng" strike="noStrike" spc="-1" dirty="0">
              <a:latin typeface="XO Oriel"/>
            </a:endParaRPr>
          </a:p>
        </p:txBody>
      </p:sp>
      <p:sp>
        <p:nvSpPr>
          <p:cNvPr id="193" name="CustomShape 6"/>
          <p:cNvSpPr/>
          <p:nvPr/>
        </p:nvSpPr>
        <p:spPr>
          <a:xfrm>
            <a:off x="7434000" y="2483640"/>
            <a:ext cx="3024000" cy="332253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Количество транспортных происшествий </a:t>
            </a: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u="sng" strike="noStrike" spc="-1" dirty="0">
                <a:solidFill>
                  <a:srgbClr val="1F497D"/>
                </a:solidFill>
                <a:uFillTx/>
                <a:latin typeface="Arial"/>
                <a:ea typeface="Microsoft YaHei"/>
              </a:rPr>
              <a:t>по состоянию на </a:t>
            </a:r>
            <a:r>
              <a:rPr lang="ru-RU" sz="1000" b="1" u="sng" spc="-1" dirty="0">
                <a:solidFill>
                  <a:srgbClr val="1F497D"/>
                </a:solidFill>
                <a:ea typeface="Microsoft YaHei"/>
              </a:rPr>
              <a:t>01 </a:t>
            </a:r>
            <a:r>
              <a:rPr lang="ru-RU" sz="1000" b="1" u="sng" spc="-1" dirty="0" smtClean="0">
                <a:solidFill>
                  <a:srgbClr val="1F497D"/>
                </a:solidFill>
                <a:ea typeface="Microsoft YaHei"/>
              </a:rPr>
              <a:t>мая </a:t>
            </a:r>
            <a:r>
              <a:rPr lang="ru-RU" sz="1000" b="1" u="sng" spc="-1" dirty="0">
                <a:solidFill>
                  <a:srgbClr val="1F497D"/>
                </a:solidFill>
                <a:ea typeface="Microsoft YaHei"/>
              </a:rPr>
              <a:t>2023 </a:t>
            </a:r>
            <a:r>
              <a:rPr lang="ru-RU" sz="1000" b="1" u="sng" spc="-1" dirty="0" smtClean="0">
                <a:solidFill>
                  <a:srgbClr val="1F497D"/>
                </a:solidFill>
                <a:ea typeface="Microsoft YaHei"/>
              </a:rPr>
              <a:t>года</a:t>
            </a: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Крушений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, всего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– </a:t>
            </a:r>
            <a:r>
              <a:rPr lang="ru-RU" sz="10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5 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случаев, из них:</a:t>
            </a: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2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на пути общего пользования</a:t>
            </a:r>
            <a:r>
              <a:rPr lang="ru-RU" sz="1000" spc="-1" dirty="0" smtClean="0">
                <a:solidFill>
                  <a:srgbClr val="1F497D"/>
                </a:solidFill>
                <a:latin typeface="Arial"/>
                <a:ea typeface="Microsoft YaHei"/>
              </a:rPr>
              <a:t>;</a:t>
            </a:r>
          </a:p>
          <a:p>
            <a:pPr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3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на пути необщего пользования.</a:t>
            </a: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Последствия транспортных происшествий</a:t>
            </a: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u="sng" strike="noStrike" spc="-1" dirty="0">
                <a:solidFill>
                  <a:srgbClr val="1F497D"/>
                </a:solidFill>
                <a:uFillTx/>
                <a:latin typeface="Arial"/>
                <a:ea typeface="Microsoft YaHei"/>
              </a:rPr>
              <a:t>по состоянию на </a:t>
            </a:r>
            <a:r>
              <a:rPr lang="ru-RU" sz="1000" b="1" u="sng" spc="-1" dirty="0">
                <a:solidFill>
                  <a:srgbClr val="1F497D"/>
                </a:solidFill>
                <a:ea typeface="Microsoft YaHei"/>
              </a:rPr>
              <a:t>01 </a:t>
            </a:r>
            <a:r>
              <a:rPr lang="ru-RU" sz="1000" b="1" u="sng" spc="-1" dirty="0" smtClean="0">
                <a:solidFill>
                  <a:srgbClr val="1F497D"/>
                </a:solidFill>
                <a:ea typeface="Microsoft YaHei"/>
              </a:rPr>
              <a:t>мая </a:t>
            </a:r>
            <a:r>
              <a:rPr lang="ru-RU" sz="1000" b="1" u="sng" spc="-1" dirty="0">
                <a:solidFill>
                  <a:srgbClr val="1F497D"/>
                </a:solidFill>
                <a:ea typeface="Microsoft YaHei"/>
              </a:rPr>
              <a:t>2023 </a:t>
            </a:r>
            <a:r>
              <a:rPr lang="ru-RU" sz="1000" b="1" u="sng" spc="-1" dirty="0" smtClean="0">
                <a:solidFill>
                  <a:srgbClr val="1F497D"/>
                </a:solidFill>
                <a:ea typeface="Microsoft YaHei"/>
              </a:rPr>
              <a:t>года</a:t>
            </a: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В результате транспортных происшествий </a:t>
            </a:r>
            <a:r>
              <a:rPr lang="ru-RU" sz="10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погиб </a:t>
            </a:r>
            <a:r>
              <a:rPr lang="ru-RU" sz="10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1</a:t>
            </a:r>
            <a:r>
              <a:rPr lang="ru-RU" sz="10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 работник  железнодорожного </a:t>
            </a:r>
            <a:r>
              <a:rPr lang="ru-RU" sz="10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транспорта.</a:t>
            </a:r>
            <a:endParaRPr lang="ru-RU" sz="1000" b="1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u="sng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Повреждено подвижного состава:</a:t>
            </a:r>
            <a:r>
              <a:rPr lang="ru-RU" sz="1000" b="0" u="sng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dirty="0">
                <a:solidFill>
                  <a:srgbClr val="FF0000"/>
                </a:solidFill>
              </a:rPr>
              <a:t/>
            </a:r>
            <a:br>
              <a:rPr dirty="0">
                <a:solidFill>
                  <a:srgbClr val="FF0000"/>
                </a:solidFill>
              </a:rPr>
            </a:br>
            <a:r>
              <a:rPr lang="ru-RU" sz="10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49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единиц,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в том числе:</a:t>
            </a: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strike="noStrike" spc="-1" dirty="0" smtClean="0">
                <a:solidFill>
                  <a:srgbClr val="FF0000"/>
                </a:solidFill>
                <a:latin typeface="Arial"/>
                <a:ea typeface="Microsoft YaHei"/>
              </a:rPr>
              <a:t>32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единицы</a:t>
            </a:r>
            <a:r>
              <a:rPr lang="ru-RU" sz="1000" spc="-1" dirty="0" smtClean="0">
                <a:solidFill>
                  <a:srgbClr val="1F497D"/>
                </a:solidFill>
                <a:latin typeface="Arial"/>
                <a:ea typeface="Microsoft YaHei"/>
              </a:rPr>
              <a:t>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за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пределами целесообразности ремонта;</a:t>
            </a:r>
            <a:endParaRPr lang="ru-RU" sz="1000" b="0" strike="noStrike" spc="-1" dirty="0">
              <a:latin typeface="XO Oriel"/>
            </a:endParaRPr>
          </a:p>
          <a:p>
            <a:pPr>
              <a:lnSpc>
                <a:spcPct val="100000"/>
              </a:lnSpc>
            </a:pPr>
            <a:r>
              <a:rPr lang="ru-RU" sz="1000" b="1" spc="-1" dirty="0" smtClean="0">
                <a:solidFill>
                  <a:srgbClr val="FF0000"/>
                </a:solidFill>
                <a:latin typeface="Arial"/>
                <a:ea typeface="Microsoft YaHei"/>
              </a:rPr>
              <a:t>17 </a:t>
            </a:r>
            <a:r>
              <a:rPr lang="ru-RU" sz="1000" b="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единиц </a:t>
            </a:r>
            <a:r>
              <a:rPr lang="ru-RU" sz="1000" b="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в пределах целесообразности ремонта.</a:t>
            </a:r>
            <a:endParaRPr lang="ru-RU" sz="1000" b="0" strike="noStrike" spc="-1" dirty="0">
              <a:latin typeface="XO Oriel"/>
            </a:endParaRPr>
          </a:p>
        </p:txBody>
      </p:sp>
      <p:pic>
        <p:nvPicPr>
          <p:cNvPr id="2" name="Picture 2" descr="C:\Users\saynog_av\Desktop\Аншлаги\Аншлаг 2023\на 01.05.2023\Россия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60" y="1683687"/>
            <a:ext cx="7001639" cy="573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"/>
          <p:cNvPicPr/>
          <p:nvPr/>
        </p:nvPicPr>
        <p:blipFill>
          <a:blip r:embed="rId3" cstate="print"/>
          <a:stretch/>
        </p:blipFill>
        <p:spPr>
          <a:xfrm>
            <a:off x="455760" y="323280"/>
            <a:ext cx="9930960" cy="6833880"/>
          </a:xfrm>
          <a:prstGeom prst="rect">
            <a:avLst/>
          </a:prstGeom>
          <a:ln>
            <a:noFill/>
          </a:ln>
        </p:spPr>
      </p:pic>
      <p:pic>
        <p:nvPicPr>
          <p:cNvPr id="196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197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198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>
            <a:off x="728640" y="1308240"/>
            <a:ext cx="96534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0" name="CustomShape 3"/>
          <p:cNvSpPr/>
          <p:nvPr/>
        </p:nvSpPr>
        <p:spPr>
          <a:xfrm>
            <a:off x="233338" y="6580080"/>
            <a:ext cx="2645942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>
                <a:solidFill>
                  <a:srgbClr val="8B8B8B"/>
                </a:solidFill>
                <a:latin typeface="Arial"/>
                <a:ea typeface="Microsoft YaHei"/>
              </a:rPr>
              <a:t>2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01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02" name="CustomShape 5"/>
          <p:cNvSpPr/>
          <p:nvPr/>
        </p:nvSpPr>
        <p:spPr>
          <a:xfrm>
            <a:off x="455760" y="1430280"/>
            <a:ext cx="987228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Сходы и столкновения железнодорожного подвижного состава с другим  железнодорожным подвижным составом, а </a:t>
            </a:r>
            <a:r>
              <a:rPr lang="ru-RU" sz="120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также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причины их </a:t>
            </a:r>
            <a:r>
              <a:rPr lang="ru-RU" sz="120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возникновения,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допущенные за </a:t>
            </a:r>
            <a:r>
              <a:rPr lang="ru-RU" sz="1200" spc="-1" dirty="0">
                <a:solidFill>
                  <a:srgbClr val="1F497D"/>
                </a:solidFill>
                <a:ea typeface="Microsoft YaHei"/>
              </a:rPr>
              <a:t>январь - </a:t>
            </a:r>
            <a:r>
              <a:rPr lang="ru-RU" sz="1200" spc="-1" dirty="0" smtClean="0">
                <a:solidFill>
                  <a:srgbClr val="1F497D"/>
                </a:solidFill>
                <a:ea typeface="Microsoft YaHei"/>
              </a:rPr>
              <a:t>апрель 2023 года на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железнодорожных путях 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общего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пользования</a:t>
            </a:r>
            <a:endParaRPr lang="ru-RU" sz="1200" strike="noStrike" spc="-1" dirty="0">
              <a:latin typeface="XO Orie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71" y="1890490"/>
            <a:ext cx="9865350" cy="5417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1"/>
          <p:cNvPicPr/>
          <p:nvPr/>
        </p:nvPicPr>
        <p:blipFill>
          <a:blip r:embed="rId3" cstate="print"/>
          <a:stretch/>
        </p:blipFill>
        <p:spPr>
          <a:xfrm>
            <a:off x="417960" y="323280"/>
            <a:ext cx="9930960" cy="6833880"/>
          </a:xfrm>
          <a:prstGeom prst="rect">
            <a:avLst/>
          </a:prstGeom>
          <a:ln>
            <a:noFill/>
          </a:ln>
        </p:spPr>
      </p:pic>
      <p:pic>
        <p:nvPicPr>
          <p:cNvPr id="205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12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06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07" name="Picture 4"/>
          <p:cNvPicPr/>
          <p:nvPr/>
        </p:nvPicPr>
        <p:blipFill>
          <a:blip r:embed="rId5" cstate="print"/>
          <a:stretch/>
        </p:blipFill>
        <p:spPr>
          <a:xfrm>
            <a:off x="635040" y="18255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08" name="CustomShape 2"/>
          <p:cNvSpPr/>
          <p:nvPr/>
        </p:nvSpPr>
        <p:spPr>
          <a:xfrm>
            <a:off x="673920" y="1244520"/>
            <a:ext cx="9653400" cy="5189040"/>
          </a:xfrm>
          <a:prstGeom prst="rect">
            <a:avLst/>
          </a:prstGeom>
          <a:solidFill>
            <a:srgbClr val="FFFFFF">
              <a:alpha val="73000"/>
            </a:srgbClr>
          </a:solidFill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9" name="CustomShape 3"/>
          <p:cNvSpPr/>
          <p:nvPr/>
        </p:nvSpPr>
        <p:spPr>
          <a:xfrm>
            <a:off x="233280" y="6580080"/>
            <a:ext cx="2646000" cy="468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3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0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11" name="CustomShape 5"/>
          <p:cNvSpPr/>
          <p:nvPr/>
        </p:nvSpPr>
        <p:spPr>
          <a:xfrm>
            <a:off x="469800" y="1455840"/>
            <a:ext cx="9870840" cy="46021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Сходы и столкновения железнодорожного подвижного состава с другим  железнодорожным подвижным составом, а </a:t>
            </a:r>
            <a:r>
              <a:rPr lang="ru-RU" sz="120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также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причины их </a:t>
            </a:r>
            <a:r>
              <a:rPr lang="ru-RU" sz="1200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возникновения,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допущенные за </a:t>
            </a:r>
            <a:r>
              <a:rPr lang="ru-RU" sz="1200" spc="-1" dirty="0" smtClean="0">
                <a:solidFill>
                  <a:srgbClr val="1F497D"/>
                </a:solidFill>
                <a:ea typeface="Microsoft YaHei"/>
              </a:rPr>
              <a:t>январь - апрель 2023 года на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железнодорожных путях </a:t>
            </a:r>
            <a:r>
              <a:rPr lang="ru-RU" sz="12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необщего </a:t>
            </a:r>
            <a:r>
              <a:rPr lang="ru-RU" sz="1200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пользования</a:t>
            </a:r>
            <a:endParaRPr lang="ru-RU" sz="1200" strike="noStrike" spc="-1" dirty="0">
              <a:latin typeface="XO Orie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60" y="1916051"/>
            <a:ext cx="9930960" cy="553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Picture 1"/>
          <p:cNvPicPr/>
          <p:nvPr/>
        </p:nvPicPr>
        <p:blipFill>
          <a:blip r:embed="rId3" cstate="print"/>
          <a:stretch/>
        </p:blipFill>
        <p:spPr>
          <a:xfrm>
            <a:off x="295920" y="251280"/>
            <a:ext cx="10036440" cy="713772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pic>
        <p:nvPicPr>
          <p:cNvPr id="214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30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15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16" name="Picture 4"/>
          <p:cNvPicPr/>
          <p:nvPr/>
        </p:nvPicPr>
        <p:blipFill>
          <a:blip r:embed="rId5" cstate="print"/>
          <a:stretch/>
        </p:blipFill>
        <p:spPr>
          <a:xfrm>
            <a:off x="646920" y="1736946"/>
            <a:ext cx="9540360" cy="4863600"/>
          </a:xfrm>
          <a:prstGeom prst="rect">
            <a:avLst/>
          </a:prstGeom>
          <a:ln>
            <a:solidFill>
              <a:srgbClr val="1F497D"/>
            </a:solidFill>
          </a:ln>
        </p:spPr>
      </p:pic>
      <p:sp>
        <p:nvSpPr>
          <p:cNvPr id="217" name="CustomShape 2"/>
          <p:cNvSpPr/>
          <p:nvPr/>
        </p:nvSpPr>
        <p:spPr>
          <a:xfrm>
            <a:off x="275760" y="1935720"/>
            <a:ext cx="10326240" cy="5189040"/>
          </a:xfrm>
          <a:prstGeom prst="rect">
            <a:avLst/>
          </a:prstGeom>
          <a:noFill/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8" name="CustomShape 3"/>
          <p:cNvSpPr/>
          <p:nvPr/>
        </p:nvSpPr>
        <p:spPr>
          <a:xfrm>
            <a:off x="387360" y="6580080"/>
            <a:ext cx="249192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4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19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20" name="CustomShape 5"/>
          <p:cNvSpPr/>
          <p:nvPr/>
        </p:nvSpPr>
        <p:spPr>
          <a:xfrm>
            <a:off x="656280" y="2629080"/>
            <a:ext cx="1728000" cy="79056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01600">
              <a:schemeClr val="accent2">
                <a:lumMod val="20000"/>
                <a:lumOff val="8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производства маневровой работы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31 (48%)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21" name="CustomShape 6"/>
          <p:cNvSpPr/>
          <p:nvPr/>
        </p:nvSpPr>
        <p:spPr>
          <a:xfrm>
            <a:off x="3201120" y="1935720"/>
            <a:ext cx="2088000" cy="60192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производства маневровой работы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работниками станции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05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23 </a:t>
            </a:r>
            <a:r>
              <a:rPr lang="ru-RU" sz="10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(</a:t>
            </a:r>
            <a:r>
              <a:rPr lang="ru-RU" sz="105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74%)</a:t>
            </a:r>
            <a:endParaRPr lang="ru-RU" sz="10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050" b="1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 </a:t>
            </a:r>
            <a:endParaRPr lang="ru-RU" sz="1050" b="0" strike="noStrike" spc="-1" dirty="0">
              <a:latin typeface="XO Oriel"/>
            </a:endParaRPr>
          </a:p>
        </p:txBody>
      </p:sp>
      <p:sp>
        <p:nvSpPr>
          <p:cNvPr id="222" name="CustomShape 7"/>
          <p:cNvSpPr/>
          <p:nvPr/>
        </p:nvSpPr>
        <p:spPr>
          <a:xfrm>
            <a:off x="3194640" y="3276720"/>
            <a:ext cx="2101320" cy="59904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производства маневровой работы работниками локомотивных бригад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8 (26%)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25" name="CustomShape 10"/>
          <p:cNvSpPr/>
          <p:nvPr/>
        </p:nvSpPr>
        <p:spPr>
          <a:xfrm>
            <a:off x="769320" y="6267035"/>
            <a:ext cx="1728000" cy="58392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в текущем содержании пути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</a:rPr>
              <a:t>11 (17%)</a:t>
            </a:r>
            <a:endParaRPr lang="ru-RU" sz="1100" b="1" strike="noStrike" spc="-1" dirty="0">
              <a:solidFill>
                <a:srgbClr val="1F497D"/>
              </a:solidFill>
              <a:latin typeface="XO Oriel"/>
            </a:endParaRPr>
          </a:p>
        </p:txBody>
      </p:sp>
      <p:sp>
        <p:nvSpPr>
          <p:cNvPr id="226" name="CustomShape 11"/>
          <p:cNvSpPr/>
          <p:nvPr/>
        </p:nvSpPr>
        <p:spPr>
          <a:xfrm>
            <a:off x="3384120" y="6670807"/>
            <a:ext cx="2064960" cy="63540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Неудовлетворительное содержание железнодорожного  пути и его элементов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10 (</a:t>
            </a:r>
            <a:r>
              <a:rPr lang="ru-RU" sz="1100" b="1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90</a:t>
            </a: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%)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28" name="CustomShape 13"/>
          <p:cNvSpPr/>
          <p:nvPr/>
        </p:nvSpPr>
        <p:spPr>
          <a:xfrm>
            <a:off x="5634000" y="3946320"/>
            <a:ext cx="1728000" cy="76932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правил ремонта подвижного состава 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15 (23%)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29" name="CustomShape 14"/>
          <p:cNvSpPr/>
          <p:nvPr/>
        </p:nvSpPr>
        <p:spPr>
          <a:xfrm>
            <a:off x="7786552" y="2224373"/>
            <a:ext cx="2109240" cy="1944373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900" b="1" u="sng" strike="noStrike" spc="-1" dirty="0">
                <a:solidFill>
                  <a:srgbClr val="1F497D"/>
                </a:solidFill>
                <a:uFillTx/>
                <a:latin typeface="XO Oriel"/>
                <a:ea typeface="Microsoft YaHei"/>
              </a:rPr>
              <a:t>Вагоны</a:t>
            </a:r>
            <a:endParaRPr lang="ru-RU" sz="9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9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по ремонту тележек грузовых вагонов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9 (60%)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по ремонту </a:t>
            </a:r>
            <a: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/>
            </a:r>
            <a:b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</a:br>
            <a: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и </a:t>
            </a: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техническому обслуживанию колесных пар грузовых вагонов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3 (20%)</a:t>
            </a:r>
          </a:p>
          <a:p>
            <a:pPr lvl="0" algn="ctr">
              <a:lnSpc>
                <a:spcPct val="93000"/>
              </a:lnSpc>
            </a:pPr>
            <a:r>
              <a:rPr lang="ru-RU" sz="850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по ремонту </a:t>
            </a:r>
            <a:br>
              <a:rPr lang="ru-RU" sz="850" spc="-1" dirty="0">
                <a:solidFill>
                  <a:srgbClr val="1F497D"/>
                </a:solidFill>
                <a:latin typeface="XO Oriel"/>
                <a:ea typeface="Microsoft YaHei"/>
              </a:rPr>
            </a:br>
            <a:r>
              <a:rPr lang="ru-RU" sz="850" spc="-1" dirty="0">
                <a:solidFill>
                  <a:srgbClr val="1F497D"/>
                </a:solidFill>
                <a:latin typeface="XO Oriel"/>
                <a:ea typeface="Microsoft YaHei"/>
              </a:rPr>
              <a:t>и техническому обслуживанию </a:t>
            </a:r>
            <a:r>
              <a:rPr lang="ru-RU" sz="85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тормозного оборудования грузовых вагонов</a:t>
            </a:r>
            <a:endParaRPr lang="ru-RU" sz="1100" b="1" strike="noStrike" spc="-1" dirty="0" smtClean="0">
              <a:solidFill>
                <a:srgbClr val="1F497D"/>
              </a:solidFill>
              <a:latin typeface="XO Oriel"/>
              <a:ea typeface="Microsoft YaHei"/>
            </a:endParaRPr>
          </a:p>
          <a:p>
            <a:pPr lvl="0" algn="ctr">
              <a:lnSpc>
                <a:spcPct val="93000"/>
              </a:lnSpc>
            </a:pPr>
            <a:r>
              <a:rPr lang="ru-RU" sz="1100" b="1" spc="-1" dirty="0">
                <a:solidFill>
                  <a:srgbClr val="1F497D"/>
                </a:solidFill>
                <a:latin typeface="XO Oriel"/>
                <a:ea typeface="Microsoft YaHei"/>
              </a:rPr>
              <a:t>1 </a:t>
            </a:r>
            <a:r>
              <a:rPr lang="ru-RU" sz="1100" b="1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(7%)</a:t>
            </a:r>
            <a:endParaRPr lang="ru-RU" sz="1100" b="1" spc="-1" dirty="0">
              <a:solidFill>
                <a:srgbClr val="1F497D"/>
              </a:solidFill>
              <a:latin typeface="XO Oriel"/>
              <a:ea typeface="Microsoft YaHei"/>
            </a:endParaRPr>
          </a:p>
          <a:p>
            <a:pPr algn="ctr">
              <a:lnSpc>
                <a:spcPct val="93000"/>
              </a:lnSpc>
            </a:pPr>
            <a:endParaRPr lang="ru-RU" sz="1100" b="1" spc="-1" dirty="0">
              <a:solidFill>
                <a:srgbClr val="1F497D"/>
              </a:solidFill>
              <a:latin typeface="XO Oriel"/>
              <a:ea typeface="Microsoft YaHei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33" name="CustomShape 18"/>
          <p:cNvSpPr/>
          <p:nvPr/>
        </p:nvSpPr>
        <p:spPr>
          <a:xfrm>
            <a:off x="646920" y="1467000"/>
            <a:ext cx="9229680" cy="36828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lvl="0" algn="ctr">
              <a:lnSpc>
                <a:spcPct val="93000"/>
              </a:lnSpc>
            </a:pP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Основные причины возникновения нарушений безопасности движения на путях </a:t>
            </a:r>
            <a:r>
              <a:rPr lang="ru-RU" sz="1100" b="1" spc="-1" dirty="0">
                <a:solidFill>
                  <a:srgbClr val="1F497D"/>
                </a:solidFill>
                <a:latin typeface="XO Oriel"/>
                <a:ea typeface="Microsoft YaHei"/>
              </a:rPr>
              <a:t>общего</a:t>
            </a: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 пользования за январь  </a:t>
            </a:r>
            <a:r>
              <a:rPr lang="ru-RU" sz="110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-  апрель 2023 </a:t>
            </a: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года</a:t>
            </a:r>
            <a:endParaRPr lang="ru-RU" sz="1100" spc="-1" dirty="0">
              <a:solidFill>
                <a:prstClr val="black"/>
              </a:solidFill>
              <a:latin typeface="XO Oriel"/>
            </a:endParaRPr>
          </a:p>
        </p:txBody>
      </p:sp>
      <p:cxnSp>
        <p:nvCxnSpPr>
          <p:cNvPr id="3" name="Прямая со стрелкой 2"/>
          <p:cNvCxnSpPr>
            <a:stCxn id="225" idx="3"/>
            <a:endCxn id="226" idx="1"/>
          </p:cNvCxnSpPr>
          <p:nvPr/>
        </p:nvCxnSpPr>
        <p:spPr>
          <a:xfrm>
            <a:off x="2497320" y="6558995"/>
            <a:ext cx="886800" cy="429512"/>
          </a:xfrm>
          <a:prstGeom prst="straightConnector1">
            <a:avLst/>
          </a:prstGeom>
          <a:ln w="12700"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stomShape 13"/>
          <p:cNvSpPr/>
          <p:nvPr/>
        </p:nvSpPr>
        <p:spPr>
          <a:xfrm>
            <a:off x="656280" y="4476318"/>
            <a:ext cx="1728000" cy="76932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производства поездной </a:t>
            </a:r>
            <a:r>
              <a:rPr lang="ru-RU" sz="110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работы</a:t>
            </a: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4 (6%)</a:t>
            </a:r>
            <a:endParaRPr lang="ru-RU" sz="1100" b="0" strike="noStrike" spc="-1" dirty="0">
              <a:latin typeface="XO Oriel"/>
            </a:endParaRPr>
          </a:p>
        </p:txBody>
      </p:sp>
      <p:cxnSp>
        <p:nvCxnSpPr>
          <p:cNvPr id="8" name="Прямая со стрелкой 7"/>
          <p:cNvCxnSpPr>
            <a:stCxn id="228" idx="3"/>
            <a:endCxn id="229" idx="1"/>
          </p:cNvCxnSpPr>
          <p:nvPr/>
        </p:nvCxnSpPr>
        <p:spPr>
          <a:xfrm flipV="1">
            <a:off x="7362000" y="3196560"/>
            <a:ext cx="424552" cy="1134420"/>
          </a:xfrm>
          <a:prstGeom prst="straightConnector1">
            <a:avLst/>
          </a:prstGeom>
          <a:ln w="12700"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stomShape 15"/>
          <p:cNvSpPr/>
          <p:nvPr/>
        </p:nvSpPr>
        <p:spPr>
          <a:xfrm>
            <a:off x="7824794" y="5261244"/>
            <a:ext cx="2128320" cy="1724849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900" b="1" u="sng" strike="noStrike" spc="-1" dirty="0" smtClean="0">
                <a:solidFill>
                  <a:srgbClr val="1F497D"/>
                </a:solidFill>
                <a:uFillTx/>
                <a:latin typeface="XO Oriel"/>
                <a:ea typeface="Microsoft YaHei"/>
              </a:rPr>
              <a:t>Локомотивы</a:t>
            </a:r>
          </a:p>
          <a:p>
            <a:pPr algn="ctr">
              <a:lnSpc>
                <a:spcPct val="93000"/>
              </a:lnSpc>
            </a:pPr>
            <a:endParaRPr lang="ru-RU" sz="9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85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Нарушения </a:t>
            </a:r>
            <a:r>
              <a:rPr lang="ru-RU" sz="850" spc="-1" dirty="0">
                <a:solidFill>
                  <a:srgbClr val="1F497D"/>
                </a:solidFill>
                <a:latin typeface="XO Oriel"/>
                <a:ea typeface="Microsoft YaHei"/>
              </a:rPr>
              <a:t>технологии по ремонту </a:t>
            </a:r>
            <a:br>
              <a:rPr lang="ru-RU" sz="850" spc="-1" dirty="0">
                <a:solidFill>
                  <a:srgbClr val="1F497D"/>
                </a:solidFill>
                <a:latin typeface="XO Oriel"/>
                <a:ea typeface="Microsoft YaHei"/>
              </a:rPr>
            </a:br>
            <a:r>
              <a:rPr lang="ru-RU" sz="850" spc="-1" dirty="0">
                <a:solidFill>
                  <a:srgbClr val="1F497D"/>
                </a:solidFill>
                <a:latin typeface="XO Oriel"/>
                <a:ea typeface="Microsoft YaHei"/>
              </a:rPr>
              <a:t>и  </a:t>
            </a:r>
            <a:r>
              <a:rPr lang="ru-RU" sz="85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обслуживанию тормозного оборудования</a:t>
            </a: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2 (</a:t>
            </a:r>
            <a:r>
              <a:rPr lang="ru-RU" sz="1100" b="1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13</a:t>
            </a: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%)</a:t>
            </a:r>
            <a:endParaRPr lang="ru-RU" sz="1100" b="1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</p:txBody>
      </p:sp>
      <p:cxnSp>
        <p:nvCxnSpPr>
          <p:cNvPr id="7" name="Прямая со стрелкой 6"/>
          <p:cNvCxnSpPr>
            <a:stCxn id="228" idx="3"/>
            <a:endCxn id="22" idx="1"/>
          </p:cNvCxnSpPr>
          <p:nvPr/>
        </p:nvCxnSpPr>
        <p:spPr>
          <a:xfrm>
            <a:off x="7362000" y="4330980"/>
            <a:ext cx="462794" cy="1792689"/>
          </a:xfrm>
          <a:prstGeom prst="straightConnector1">
            <a:avLst/>
          </a:prstGeom>
          <a:ln w="12700"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stomShape 19"/>
          <p:cNvSpPr/>
          <p:nvPr/>
        </p:nvSpPr>
        <p:spPr>
          <a:xfrm>
            <a:off x="3384120" y="5652045"/>
            <a:ext cx="2101320" cy="627627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90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Неудовлетворительное  содержание стрелочных переводов </a:t>
            </a:r>
            <a:endParaRPr lang="ru-RU" sz="9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1 (</a:t>
            </a:r>
            <a:r>
              <a:rPr lang="ru-RU" sz="1100" b="1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10</a:t>
            </a: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%)</a:t>
            </a:r>
            <a:endParaRPr lang="ru-RU" sz="1100" b="0" strike="noStrike" spc="-1" dirty="0">
              <a:latin typeface="XO Oriel"/>
            </a:endParaRPr>
          </a:p>
        </p:txBody>
      </p:sp>
      <p:cxnSp>
        <p:nvCxnSpPr>
          <p:cNvPr id="11" name="Прямая со стрелкой 10"/>
          <p:cNvCxnSpPr>
            <a:stCxn id="225" idx="3"/>
            <a:endCxn id="28" idx="1"/>
          </p:cNvCxnSpPr>
          <p:nvPr/>
        </p:nvCxnSpPr>
        <p:spPr>
          <a:xfrm flipV="1">
            <a:off x="2497320" y="5965859"/>
            <a:ext cx="886800" cy="593136"/>
          </a:xfrm>
          <a:prstGeom prst="straightConnector1">
            <a:avLst/>
          </a:prstGeom>
          <a:ln w="12700"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220" idx="3"/>
            <a:endCxn id="222" idx="1"/>
          </p:cNvCxnSpPr>
          <p:nvPr/>
        </p:nvCxnSpPr>
        <p:spPr>
          <a:xfrm>
            <a:off x="2384280" y="3024360"/>
            <a:ext cx="810360" cy="551880"/>
          </a:xfrm>
          <a:prstGeom prst="straightConnector1">
            <a:avLst/>
          </a:prstGeom>
          <a:ln w="12700"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220" idx="3"/>
            <a:endCxn id="221" idx="1"/>
          </p:cNvCxnSpPr>
          <p:nvPr/>
        </p:nvCxnSpPr>
        <p:spPr>
          <a:xfrm flipV="1">
            <a:off x="2384280" y="2236680"/>
            <a:ext cx="816840" cy="787680"/>
          </a:xfrm>
          <a:prstGeom prst="straightConnector1">
            <a:avLst/>
          </a:prstGeom>
          <a:ln w="12700"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709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1"/>
          <p:cNvPicPr/>
          <p:nvPr/>
        </p:nvPicPr>
        <p:blipFill>
          <a:blip r:embed="rId3" cstate="print"/>
          <a:stretch/>
        </p:blipFill>
        <p:spPr>
          <a:xfrm>
            <a:off x="295920" y="251280"/>
            <a:ext cx="10036440" cy="713772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pic>
        <p:nvPicPr>
          <p:cNvPr id="237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30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38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>
              <a:latin typeface="XO Oriel"/>
            </a:endParaRPr>
          </a:p>
        </p:txBody>
      </p:sp>
      <p:pic>
        <p:nvPicPr>
          <p:cNvPr id="239" name="Picture 4"/>
          <p:cNvPicPr/>
          <p:nvPr/>
        </p:nvPicPr>
        <p:blipFill>
          <a:blip r:embed="rId5" cstate="print"/>
          <a:stretch/>
        </p:blipFill>
        <p:spPr>
          <a:xfrm>
            <a:off x="635040" y="17427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75760" y="1935720"/>
            <a:ext cx="10326240" cy="5189040"/>
          </a:xfrm>
          <a:prstGeom prst="rect">
            <a:avLst/>
          </a:prstGeom>
          <a:noFill/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"/>
          <p:cNvSpPr/>
          <p:nvPr/>
        </p:nvSpPr>
        <p:spPr>
          <a:xfrm>
            <a:off x="387360" y="6580080"/>
            <a:ext cx="249192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>
                <a:solidFill>
                  <a:srgbClr val="8B8B8B"/>
                </a:solidFill>
                <a:latin typeface="Arial"/>
                <a:ea typeface="Microsoft YaHei"/>
              </a:rPr>
              <a:t>5</a:t>
            </a:r>
            <a:endParaRPr lang="ru-RU" sz="1200" b="0" strike="noStrike" spc="-1">
              <a:latin typeface="XO Orie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43" name="CustomShape 5"/>
          <p:cNvSpPr/>
          <p:nvPr/>
        </p:nvSpPr>
        <p:spPr>
          <a:xfrm>
            <a:off x="656280" y="2629080"/>
            <a:ext cx="1728000" cy="70164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01600">
              <a:schemeClr val="accent2">
                <a:lumMod val="20000"/>
                <a:lumOff val="80000"/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производства маневровой работы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45  (34%)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44" name="CustomShape 6"/>
          <p:cNvSpPr/>
          <p:nvPr/>
        </p:nvSpPr>
        <p:spPr>
          <a:xfrm>
            <a:off x="3201120" y="1935720"/>
            <a:ext cx="2088000" cy="69300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производства маневровой работы работниками ППЖТ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38 (84%)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 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050" b="1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 </a:t>
            </a:r>
            <a:endParaRPr lang="ru-RU" sz="1050" b="0" strike="noStrike" spc="-1" dirty="0">
              <a:latin typeface="XO Oriel"/>
            </a:endParaRPr>
          </a:p>
        </p:txBody>
      </p:sp>
      <p:sp>
        <p:nvSpPr>
          <p:cNvPr id="245" name="CustomShape 7"/>
          <p:cNvSpPr/>
          <p:nvPr/>
        </p:nvSpPr>
        <p:spPr>
          <a:xfrm>
            <a:off x="3171240" y="3213360"/>
            <a:ext cx="2101320" cy="96120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производства маневровой работы </a:t>
            </a:r>
            <a: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работниками </a:t>
            </a: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локомотивных бригад: 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ППЖТ </a:t>
            </a:r>
            <a: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5 (</a:t>
            </a:r>
            <a:r>
              <a:rPr lang="ru-RU" sz="85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71</a:t>
            </a:r>
            <a: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%) </a:t>
            </a:r>
            <a:r>
              <a:rPr dirty="0">
                <a:solidFill>
                  <a:srgbClr val="1F497D"/>
                </a:solidFill>
              </a:rPr>
              <a:t/>
            </a:r>
            <a:br>
              <a:rPr dirty="0">
                <a:solidFill>
                  <a:srgbClr val="1F497D"/>
                </a:solidFill>
              </a:rPr>
            </a:b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ОАО «РЖД» </a:t>
            </a:r>
            <a:r>
              <a:rPr lang="ru-RU" sz="850" spc="-1" dirty="0">
                <a:solidFill>
                  <a:srgbClr val="1F497D"/>
                </a:solidFill>
                <a:latin typeface="XO Oriel"/>
                <a:ea typeface="Microsoft YaHei"/>
              </a:rPr>
              <a:t> </a:t>
            </a:r>
            <a:r>
              <a:rPr lang="ru-RU" sz="850" spc="-1" smtClean="0">
                <a:solidFill>
                  <a:srgbClr val="1F497D"/>
                </a:solidFill>
                <a:latin typeface="XO Oriel"/>
                <a:ea typeface="Microsoft YaHei"/>
              </a:rPr>
              <a:t>2 </a:t>
            </a:r>
            <a:r>
              <a:rPr lang="ru-RU" sz="850" b="0" strike="noStrike" spc="-1" smtClean="0">
                <a:solidFill>
                  <a:srgbClr val="1F497D"/>
                </a:solidFill>
                <a:latin typeface="XO Oriel"/>
                <a:ea typeface="Microsoft YaHei"/>
              </a:rPr>
              <a:t>(29%)</a:t>
            </a:r>
            <a:endParaRPr lang="ru-RU" sz="850" b="0" strike="noStrike" spc="-1" dirty="0">
              <a:solidFill>
                <a:srgbClr val="1F497D"/>
              </a:solidFill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7 (16%)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46" name="CustomShape 8"/>
          <p:cNvSpPr/>
          <p:nvPr/>
        </p:nvSpPr>
        <p:spPr>
          <a:xfrm flipV="1">
            <a:off x="2384280" y="2281320"/>
            <a:ext cx="816480" cy="697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9360">
            <a:solidFill>
              <a:srgbClr val="1F497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7" name="CustomShape 9"/>
          <p:cNvSpPr/>
          <p:nvPr/>
        </p:nvSpPr>
        <p:spPr>
          <a:xfrm>
            <a:off x="2384280" y="2980080"/>
            <a:ext cx="786600" cy="713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9360">
            <a:solidFill>
              <a:srgbClr val="1F497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8" name="CustomShape 10"/>
          <p:cNvSpPr/>
          <p:nvPr/>
        </p:nvSpPr>
        <p:spPr>
          <a:xfrm>
            <a:off x="769320" y="5722920"/>
            <a:ext cx="1728000" cy="58392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в текущем содержании пути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73</a:t>
            </a: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  (55%)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49" name="CustomShape 11"/>
          <p:cNvSpPr/>
          <p:nvPr/>
        </p:nvSpPr>
        <p:spPr>
          <a:xfrm>
            <a:off x="3278880" y="4988880"/>
            <a:ext cx="2064960" cy="63216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Неудовлетворительное содержание железнодорожного  пути и его элементов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66 (90%)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50" name="CustomShape 12"/>
          <p:cNvSpPr/>
          <p:nvPr/>
        </p:nvSpPr>
        <p:spPr>
          <a:xfrm flipV="1">
            <a:off x="2497680" y="5304240"/>
            <a:ext cx="780840" cy="709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9360">
            <a:solidFill>
              <a:srgbClr val="1F497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6" name="CustomShape 18"/>
          <p:cNvSpPr/>
          <p:nvPr/>
        </p:nvSpPr>
        <p:spPr>
          <a:xfrm>
            <a:off x="646920" y="1467000"/>
            <a:ext cx="9229680" cy="36828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lvl="0" algn="ctr">
              <a:lnSpc>
                <a:spcPct val="93000"/>
              </a:lnSpc>
            </a:pP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Основные причины возникновения нарушений безопасности движения на путях </a:t>
            </a:r>
            <a:r>
              <a:rPr lang="ru-RU" sz="1100" b="1" spc="-1" dirty="0">
                <a:solidFill>
                  <a:srgbClr val="1F497D"/>
                </a:solidFill>
                <a:latin typeface="XO Oriel"/>
                <a:ea typeface="Microsoft YaHei"/>
              </a:rPr>
              <a:t>необщего</a:t>
            </a: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 пользования за январь  - </a:t>
            </a:r>
            <a:r>
              <a:rPr lang="ru-RU" sz="110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апрель </a:t>
            </a: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2023 года</a:t>
            </a:r>
            <a:endParaRPr lang="ru-RU" sz="1100" spc="-1" dirty="0">
              <a:solidFill>
                <a:prstClr val="black"/>
              </a:solidFill>
              <a:latin typeface="XO Oriel"/>
            </a:endParaRPr>
          </a:p>
        </p:txBody>
      </p:sp>
      <p:sp>
        <p:nvSpPr>
          <p:cNvPr id="257" name="CustomShape 19"/>
          <p:cNvSpPr/>
          <p:nvPr/>
        </p:nvSpPr>
        <p:spPr>
          <a:xfrm>
            <a:off x="3299760" y="6221160"/>
            <a:ext cx="2101320" cy="51048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Неудовлетворительное  содержание стрелочных переводов 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7 (10%)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1100" b="0" strike="noStrike" spc="-1" dirty="0">
              <a:latin typeface="XO Oriel"/>
            </a:endParaRPr>
          </a:p>
        </p:txBody>
      </p:sp>
      <p:sp>
        <p:nvSpPr>
          <p:cNvPr id="258" name="CustomShape 20"/>
          <p:cNvSpPr/>
          <p:nvPr/>
        </p:nvSpPr>
        <p:spPr>
          <a:xfrm>
            <a:off x="2497680" y="6015240"/>
            <a:ext cx="801720" cy="4611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solidFill>
            <a:srgbClr val="00B8FF"/>
          </a:solidFill>
          <a:ln w="9360">
            <a:solidFill>
              <a:srgbClr val="1F497D"/>
            </a:solidFill>
            <a:round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5" name="CustomShape 13"/>
          <p:cNvSpPr/>
          <p:nvPr/>
        </p:nvSpPr>
        <p:spPr>
          <a:xfrm>
            <a:off x="5830192" y="4171444"/>
            <a:ext cx="1728000" cy="717592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Нарушение технологии производства погрузки  – выгрузки груза</a:t>
            </a: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</a:rPr>
              <a:t>7 (5%)</a:t>
            </a:r>
            <a:endParaRPr lang="ru-RU" sz="1100" b="1" strike="noStrike" spc="-1" dirty="0">
              <a:solidFill>
                <a:srgbClr val="1F497D"/>
              </a:solidFill>
              <a:latin typeface="XO Oriel"/>
            </a:endParaRPr>
          </a:p>
        </p:txBody>
      </p:sp>
      <p:sp>
        <p:nvSpPr>
          <p:cNvPr id="21" name="CustomShape 13"/>
          <p:cNvSpPr/>
          <p:nvPr/>
        </p:nvSpPr>
        <p:spPr>
          <a:xfrm>
            <a:off x="5830192" y="2593980"/>
            <a:ext cx="1728000" cy="769320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правил ремонта подвижного состава </a:t>
            </a:r>
            <a:endParaRPr lang="ru-RU" sz="11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2 (1%)</a:t>
            </a:r>
            <a:endParaRPr lang="ru-RU" sz="1100" b="0" strike="noStrike" spc="-1" dirty="0">
              <a:latin typeface="XO Oriel"/>
            </a:endParaRPr>
          </a:p>
        </p:txBody>
      </p:sp>
      <p:sp>
        <p:nvSpPr>
          <p:cNvPr id="22" name="CustomShape 14"/>
          <p:cNvSpPr/>
          <p:nvPr/>
        </p:nvSpPr>
        <p:spPr>
          <a:xfrm>
            <a:off x="7923600" y="2526073"/>
            <a:ext cx="2109240" cy="908013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900" b="1" u="sng" strike="noStrike" spc="-1" dirty="0">
                <a:solidFill>
                  <a:srgbClr val="1F497D"/>
                </a:solidFill>
                <a:uFillTx/>
                <a:latin typeface="XO Oriel"/>
                <a:ea typeface="Microsoft YaHei"/>
              </a:rPr>
              <a:t>Вагоны</a:t>
            </a:r>
            <a:endParaRPr lang="ru-RU" sz="9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endParaRPr lang="ru-RU" sz="90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Нарушения технологии по </a:t>
            </a:r>
            <a: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ремонту</a:t>
            </a:r>
          </a:p>
          <a:p>
            <a:pPr algn="ctr">
              <a:lnSpc>
                <a:spcPct val="93000"/>
              </a:lnSpc>
            </a:pPr>
            <a:r>
              <a:rPr lang="ru-RU" sz="85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 </a:t>
            </a:r>
            <a:r>
              <a:rPr lang="ru-RU" sz="850" b="0" strike="noStrike" spc="-1" dirty="0">
                <a:solidFill>
                  <a:srgbClr val="1F497D"/>
                </a:solidFill>
                <a:latin typeface="XO Oriel"/>
                <a:ea typeface="Microsoft YaHei"/>
              </a:rPr>
              <a:t>и техническому обслуживанию колесных пар грузовых вагонов</a:t>
            </a:r>
            <a:endParaRPr lang="ru-RU" sz="850" b="0" strike="noStrike" spc="-1" dirty="0">
              <a:latin typeface="XO Oriel"/>
            </a:endParaRP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2 (100%)</a:t>
            </a:r>
          </a:p>
          <a:p>
            <a:pPr algn="ctr">
              <a:lnSpc>
                <a:spcPct val="93000"/>
              </a:lnSpc>
            </a:pPr>
            <a:endParaRPr lang="ru-RU" sz="1100" b="1" spc="-1" dirty="0">
              <a:solidFill>
                <a:srgbClr val="1F497D"/>
              </a:solidFill>
              <a:latin typeface="XO Oriel"/>
              <a:ea typeface="Microsoft YaHei"/>
            </a:endParaRPr>
          </a:p>
          <a:p>
            <a:pPr algn="ctr">
              <a:lnSpc>
                <a:spcPct val="93000"/>
              </a:lnSpc>
            </a:pPr>
            <a:endParaRPr lang="ru-RU" sz="850" b="0" strike="noStrike" spc="-1" dirty="0">
              <a:latin typeface="XO Oriel"/>
            </a:endParaRPr>
          </a:p>
        </p:txBody>
      </p:sp>
      <p:cxnSp>
        <p:nvCxnSpPr>
          <p:cNvPr id="3" name="Прямая со стрелкой 2"/>
          <p:cNvCxnSpPr>
            <a:stCxn id="21" idx="3"/>
            <a:endCxn id="22" idx="1"/>
          </p:cNvCxnSpPr>
          <p:nvPr/>
        </p:nvCxnSpPr>
        <p:spPr>
          <a:xfrm>
            <a:off x="7558192" y="2978640"/>
            <a:ext cx="365408" cy="1440"/>
          </a:xfrm>
          <a:prstGeom prst="straightConnector1">
            <a:avLst/>
          </a:prstGeom>
          <a:ln w="12700">
            <a:solidFill>
              <a:srgbClr val="1F497D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stomShape 13"/>
          <p:cNvSpPr/>
          <p:nvPr/>
        </p:nvSpPr>
        <p:spPr>
          <a:xfrm>
            <a:off x="5830192" y="5844446"/>
            <a:ext cx="1728000" cy="717592"/>
          </a:xfrm>
          <a:prstGeom prst="rect">
            <a:avLst/>
          </a:prstGeom>
          <a:solidFill>
            <a:schemeClr val="bg1"/>
          </a:solidFill>
          <a:ln w="19080">
            <a:solidFill>
              <a:srgbClr val="0070C0"/>
            </a:solidFill>
            <a:round/>
          </a:ln>
          <a:effectLst>
            <a:glow rad="127000">
              <a:schemeClr val="accent2">
                <a:lumMod val="20000"/>
                <a:lumOff val="8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Излом рельса</a:t>
            </a:r>
          </a:p>
          <a:p>
            <a:pPr algn="ctr">
              <a:lnSpc>
                <a:spcPct val="93000"/>
              </a:lnSpc>
            </a:pPr>
            <a:r>
              <a:rPr lang="ru-RU" sz="1100" b="1" strike="noStrike" spc="-1" dirty="0" smtClean="0">
                <a:solidFill>
                  <a:srgbClr val="1F497D"/>
                </a:solidFill>
                <a:latin typeface="XO Oriel"/>
              </a:rPr>
              <a:t>2 (1,5%)</a:t>
            </a:r>
            <a:endParaRPr lang="ru-RU" sz="1100" b="1" strike="noStrike" spc="-1" dirty="0">
              <a:solidFill>
                <a:srgbClr val="1F497D"/>
              </a:solidFill>
              <a:latin typeface="XO Oriel"/>
            </a:endParaRPr>
          </a:p>
        </p:txBody>
      </p:sp>
    </p:spTree>
    <p:extLst>
      <p:ext uri="{BB962C8B-B14F-4D97-AF65-F5344CB8AC3E}">
        <p14:creationId xmlns:p14="http://schemas.microsoft.com/office/powerpoint/2010/main" val="263299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Picture 1"/>
          <p:cNvPicPr/>
          <p:nvPr/>
        </p:nvPicPr>
        <p:blipFill>
          <a:blip r:embed="rId3" cstate="print"/>
          <a:stretch/>
        </p:blipFill>
        <p:spPr>
          <a:xfrm>
            <a:off x="295920" y="251280"/>
            <a:ext cx="10036440" cy="7137720"/>
          </a:xfrm>
          <a:prstGeom prst="rect">
            <a:avLst/>
          </a:prstGeom>
          <a:ln w="9360">
            <a:solidFill>
              <a:srgbClr val="3465A4"/>
            </a:solidFill>
            <a:round/>
          </a:ln>
        </p:spPr>
      </p:pic>
      <p:pic>
        <p:nvPicPr>
          <p:cNvPr id="237" name="Picture 2"/>
          <p:cNvPicPr/>
          <p:nvPr/>
        </p:nvPicPr>
        <p:blipFill>
          <a:blip r:embed="rId4" cstate="print"/>
          <a:stretch/>
        </p:blipFill>
        <p:spPr>
          <a:xfrm>
            <a:off x="9329760" y="592200"/>
            <a:ext cx="703080" cy="651960"/>
          </a:xfrm>
          <a:prstGeom prst="rect">
            <a:avLst/>
          </a:prstGeom>
          <a:ln>
            <a:noFill/>
          </a:ln>
          <a:effectLst>
            <a:outerShdw dist="138479" dir="2700000" algn="ctr" rotWithShape="0">
              <a:srgbClr val="333333">
                <a:alpha val="66000"/>
              </a:srgbClr>
            </a:outerShdw>
          </a:effectLst>
        </p:spPr>
      </p:pic>
      <p:sp>
        <p:nvSpPr>
          <p:cNvPr id="238" name="CustomShape 1"/>
          <p:cNvSpPr/>
          <p:nvPr/>
        </p:nvSpPr>
        <p:spPr>
          <a:xfrm>
            <a:off x="3833640" y="627120"/>
            <a:ext cx="549252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 dirty="0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400" b="0" strike="noStrike" spc="-1" dirty="0">
              <a:latin typeface="XO Oriel"/>
            </a:endParaRPr>
          </a:p>
        </p:txBody>
      </p:sp>
      <p:pic>
        <p:nvPicPr>
          <p:cNvPr id="239" name="Picture 4"/>
          <p:cNvPicPr/>
          <p:nvPr/>
        </p:nvPicPr>
        <p:blipFill>
          <a:blip r:embed="rId5" cstate="print"/>
          <a:stretch/>
        </p:blipFill>
        <p:spPr>
          <a:xfrm>
            <a:off x="635040" y="1742760"/>
            <a:ext cx="9540360" cy="4863600"/>
          </a:xfrm>
          <a:prstGeom prst="rect">
            <a:avLst/>
          </a:prstGeom>
          <a:ln>
            <a:noFill/>
          </a:ln>
        </p:spPr>
      </p:pic>
      <p:sp>
        <p:nvSpPr>
          <p:cNvPr id="240" name="CustomShape 2"/>
          <p:cNvSpPr/>
          <p:nvPr/>
        </p:nvSpPr>
        <p:spPr>
          <a:xfrm>
            <a:off x="275760" y="1935720"/>
            <a:ext cx="10326240" cy="5189040"/>
          </a:xfrm>
          <a:prstGeom prst="rect">
            <a:avLst/>
          </a:prstGeom>
          <a:noFill/>
          <a:ln w="3240">
            <a:solidFill>
              <a:srgbClr val="FFFFF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1" name="CustomShape 3"/>
          <p:cNvSpPr/>
          <p:nvPr/>
        </p:nvSpPr>
        <p:spPr>
          <a:xfrm>
            <a:off x="387360" y="6580080"/>
            <a:ext cx="249192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pc="-1" dirty="0">
                <a:solidFill>
                  <a:srgbClr val="8B8B8B"/>
                </a:solidFill>
                <a:latin typeface="Arial"/>
                <a:ea typeface="Microsoft YaHei"/>
              </a:rPr>
              <a:t>6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42" name="CustomShape 4"/>
          <p:cNvSpPr/>
          <p:nvPr/>
        </p:nvSpPr>
        <p:spPr>
          <a:xfrm>
            <a:off x="360360" y="1127160"/>
            <a:ext cx="9967680" cy="302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400" b="0" strike="noStrike" spc="-1">
                <a:solidFill>
                  <a:srgbClr val="0070C0"/>
                </a:solidFill>
                <a:latin typeface="Verdana"/>
                <a:ea typeface="Microsoft YaHei"/>
              </a:rPr>
              <a:t>ГОСУДАРСТВЕННЫЙ ЖЕЛЕЗНОДОРОЖНЫЙ НАДЗОР</a:t>
            </a:r>
            <a:endParaRPr lang="ru-RU" sz="1400" b="0" strike="noStrike" spc="-1">
              <a:latin typeface="XO Oriel"/>
            </a:endParaRPr>
          </a:p>
        </p:txBody>
      </p:sp>
      <p:sp>
        <p:nvSpPr>
          <p:cNvPr id="256" name="CustomShape 18"/>
          <p:cNvSpPr/>
          <p:nvPr/>
        </p:nvSpPr>
        <p:spPr>
          <a:xfrm>
            <a:off x="275760" y="1467000"/>
            <a:ext cx="10056600" cy="275760"/>
          </a:xfrm>
          <a:prstGeom prst="rect">
            <a:avLst/>
          </a:prstGeom>
          <a:noFill/>
          <a:ln w="19080">
            <a:solidFill>
              <a:srgbClr val="0070C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>
            <a:noAutofit/>
          </a:bodyPr>
          <a:lstStyle/>
          <a:p>
            <a:pPr algn="ctr">
              <a:lnSpc>
                <a:spcPct val="93000"/>
              </a:lnSpc>
            </a:pPr>
            <a:r>
              <a:rPr lang="ru-RU" sz="1100" b="0" strike="noStrike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Динамика возникновения нарушений безопасности движения на инфраструктуре железнодорожного транспорта за </a:t>
            </a:r>
            <a:r>
              <a:rPr lang="ru-RU" sz="1100" spc="-1" dirty="0" smtClean="0">
                <a:solidFill>
                  <a:srgbClr val="1F497D"/>
                </a:solidFill>
                <a:latin typeface="XO Oriel"/>
                <a:ea typeface="Microsoft YaHei"/>
              </a:rPr>
              <a:t>январь – апрель 2023 </a:t>
            </a:r>
            <a:r>
              <a:rPr lang="ru-RU" sz="1100" spc="-1" dirty="0">
                <a:solidFill>
                  <a:srgbClr val="1F497D"/>
                </a:solidFill>
                <a:latin typeface="XO Oriel"/>
                <a:ea typeface="Microsoft YaHei"/>
              </a:rPr>
              <a:t>года</a:t>
            </a:r>
            <a:endParaRPr lang="ru-RU" sz="1100" b="0" strike="noStrike" spc="-1" dirty="0">
              <a:latin typeface="XO Orie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59" y="1742760"/>
            <a:ext cx="10052281" cy="225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20" y="3820140"/>
            <a:ext cx="10041880" cy="35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1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Picture 3"/>
          <p:cNvPicPr/>
          <p:nvPr/>
        </p:nvPicPr>
        <p:blipFill>
          <a:blip r:embed="rId2" cstate="print"/>
          <a:stretch/>
        </p:blipFill>
        <p:spPr>
          <a:xfrm>
            <a:off x="-126702" y="395"/>
            <a:ext cx="10883502" cy="7559280"/>
          </a:xfrm>
          <a:prstGeom prst="rect">
            <a:avLst/>
          </a:prstGeom>
          <a:ln>
            <a:noFill/>
          </a:ln>
        </p:spPr>
      </p:pic>
      <p:pic>
        <p:nvPicPr>
          <p:cNvPr id="260" name="Picture 3"/>
          <p:cNvPicPr/>
          <p:nvPr/>
        </p:nvPicPr>
        <p:blipFill>
          <a:blip r:embed="rId3" cstate="print"/>
          <a:stretch/>
        </p:blipFill>
        <p:spPr>
          <a:xfrm>
            <a:off x="9617760" y="255960"/>
            <a:ext cx="757440" cy="726480"/>
          </a:xfrm>
          <a:prstGeom prst="rect">
            <a:avLst/>
          </a:prstGeom>
          <a:ln>
            <a:noFill/>
          </a:ln>
          <a:effectLst>
            <a:outerShdw blurRad="292100" dist="13949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1" name="CustomShape 1"/>
          <p:cNvSpPr/>
          <p:nvPr/>
        </p:nvSpPr>
        <p:spPr>
          <a:xfrm>
            <a:off x="3723840" y="296640"/>
            <a:ext cx="5893560" cy="39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640" tIns="58320" rIns="116640" bIns="5832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FFFFFF"/>
                </a:solidFill>
                <a:latin typeface="Constantia"/>
                <a:ea typeface="Microsoft YaHei"/>
              </a:rPr>
              <a:t>Федеральная служба по надзору в сфере транспорта</a:t>
            </a:r>
            <a:endParaRPr lang="ru-RU" sz="1800" b="0" strike="noStrike" spc="-1">
              <a:latin typeface="XO Oriel"/>
            </a:endParaRPr>
          </a:p>
        </p:txBody>
      </p:sp>
      <p:pic>
        <p:nvPicPr>
          <p:cNvPr id="262" name="Picture 3"/>
          <p:cNvPicPr/>
          <p:nvPr/>
        </p:nvPicPr>
        <p:blipFill>
          <a:blip r:embed="rId4" cstate="print"/>
          <a:stretch/>
        </p:blipFill>
        <p:spPr>
          <a:xfrm>
            <a:off x="210420" y="2210242"/>
            <a:ext cx="10401480" cy="5117116"/>
          </a:xfrm>
          <a:prstGeom prst="rect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</p:pic>
      <p:sp>
        <p:nvSpPr>
          <p:cNvPr id="264" name="CustomShape 3"/>
          <p:cNvSpPr/>
          <p:nvPr/>
        </p:nvSpPr>
        <p:spPr>
          <a:xfrm>
            <a:off x="0" y="848520"/>
            <a:ext cx="10691280" cy="391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640" tIns="58320" rIns="116640" bIns="583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0" strike="noStrike" spc="-1">
                <a:solidFill>
                  <a:srgbClr val="0070C0"/>
                </a:solidFill>
                <a:latin typeface="Verdana"/>
                <a:ea typeface="Verdana"/>
              </a:rPr>
              <a:t>ГОСУДАРСТВЕННЫЙ ЖЕЛЕЗНОДОРОЖНЫЙ НАДЗОР</a:t>
            </a:r>
            <a:endParaRPr lang="ru-RU" sz="1800" b="0" strike="noStrike" spc="-1">
              <a:latin typeface="XO Oriel"/>
            </a:endParaRPr>
          </a:p>
        </p:txBody>
      </p:sp>
      <p:sp>
        <p:nvSpPr>
          <p:cNvPr id="265" name="CustomShape 4"/>
          <p:cNvSpPr/>
          <p:nvPr/>
        </p:nvSpPr>
        <p:spPr>
          <a:xfrm>
            <a:off x="294120" y="1220033"/>
            <a:ext cx="10234080" cy="5794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640" tIns="58320" rIns="116640" bIns="5832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Перечень обязательных </a:t>
            </a:r>
            <a:r>
              <a:rPr lang="ru-RU" sz="15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требований не соблюдение </a:t>
            </a:r>
            <a:r>
              <a:rPr lang="ru-RU" sz="15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которых </a:t>
            </a:r>
            <a:r>
              <a:rPr lang="ru-RU" sz="15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привело </a:t>
            </a:r>
            <a:r>
              <a:rPr lang="ru-RU" sz="15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к </a:t>
            </a:r>
            <a:r>
              <a:rPr lang="ru-RU" sz="1500" b="1" strike="noStrike" spc="-1" dirty="0" smtClean="0">
                <a:solidFill>
                  <a:srgbClr val="1F497D"/>
                </a:solidFill>
                <a:latin typeface="Arial"/>
                <a:ea typeface="Microsoft YaHei"/>
              </a:rPr>
              <a:t>возникновению транспортных происшествий на </a:t>
            </a:r>
            <a:r>
              <a:rPr lang="ru-RU" sz="1500" b="1" strike="noStrike" spc="-1" dirty="0">
                <a:solidFill>
                  <a:srgbClr val="1F497D"/>
                </a:solidFill>
                <a:latin typeface="Arial"/>
                <a:ea typeface="Microsoft YaHei"/>
              </a:rPr>
              <a:t>железнодорожном транспорте Российской Федерации </a:t>
            </a:r>
            <a:endParaRPr lang="ru-RU" sz="1500" b="0" strike="noStrike" spc="-1" dirty="0">
              <a:latin typeface="XO Oriel"/>
            </a:endParaRPr>
          </a:p>
        </p:txBody>
      </p:sp>
      <p:sp>
        <p:nvSpPr>
          <p:cNvPr id="266" name="CustomShape 5"/>
          <p:cNvSpPr/>
          <p:nvPr/>
        </p:nvSpPr>
        <p:spPr>
          <a:xfrm>
            <a:off x="594000" y="6814800"/>
            <a:ext cx="9934200" cy="582119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6640" tIns="58320" rIns="116640" bIns="58320">
            <a:noAutofit/>
          </a:bodyPr>
          <a:lstStyle/>
          <a:p>
            <a:pPr marL="228600" indent="-228240" algn="just">
              <a:lnSpc>
                <a:spcPct val="80000"/>
              </a:lnSpc>
              <a:buClr>
                <a:srgbClr val="1F497D"/>
              </a:buClr>
              <a:buFont typeface="Times New Roman"/>
              <a:buAutoNum type="arabicPeriod"/>
            </a:pPr>
            <a:r>
              <a:rPr lang="ru-RU" sz="900" b="1" strike="noStrike" spc="-1" dirty="0">
                <a:solidFill>
                  <a:srgbClr val="1F497D"/>
                </a:solidFill>
                <a:latin typeface="Arial"/>
              </a:rPr>
              <a:t>Федеральный закон «О железнодорожном транспорте в Российской Федерации» от 10.01.2003 №17-ФЗ</a:t>
            </a:r>
            <a:r>
              <a:rPr lang="ru-RU" sz="900" b="1" strike="noStrike" spc="-1" dirty="0" smtClean="0">
                <a:solidFill>
                  <a:srgbClr val="1F497D"/>
                </a:solidFill>
                <a:latin typeface="Arial"/>
              </a:rPr>
              <a:t>.</a:t>
            </a:r>
            <a:endParaRPr lang="ru-RU" sz="900" b="0" strike="noStrike" spc="-1" dirty="0">
              <a:latin typeface="XO Oriel"/>
            </a:endParaRPr>
          </a:p>
          <a:p>
            <a:pPr marL="228600" indent="-228240" algn="just">
              <a:lnSpc>
                <a:spcPct val="80000"/>
              </a:lnSpc>
              <a:buClr>
                <a:srgbClr val="1F497D"/>
              </a:buClr>
              <a:buFont typeface="Times New Roman"/>
              <a:buAutoNum type="arabicPeriod"/>
            </a:pPr>
            <a:r>
              <a:rPr lang="ru-RU" sz="900" b="1" spc="-1" dirty="0" smtClean="0">
                <a:solidFill>
                  <a:srgbClr val="1F497D"/>
                </a:solidFill>
              </a:rPr>
              <a:t>Правила </a:t>
            </a:r>
            <a:r>
              <a:rPr lang="ru-RU" sz="900" b="1" spc="-1" dirty="0">
                <a:solidFill>
                  <a:srgbClr val="1F497D"/>
                </a:solidFill>
              </a:rPr>
              <a:t>технической эксплуатации железных дорог Российской Федерации, </a:t>
            </a:r>
            <a:r>
              <a:rPr lang="ru-RU" sz="900" b="1" spc="-1" dirty="0" smtClean="0">
                <a:solidFill>
                  <a:srgbClr val="1F497D"/>
                </a:solidFill>
              </a:rPr>
              <a:t>утверждённые </a:t>
            </a:r>
            <a:r>
              <a:rPr lang="ru-RU" sz="900" b="1" spc="-1" dirty="0">
                <a:solidFill>
                  <a:srgbClr val="1F497D"/>
                </a:solidFill>
              </a:rPr>
              <a:t>приказом Минтранса </a:t>
            </a:r>
            <a:r>
              <a:rPr lang="ru-RU" sz="900" b="1" spc="-1" dirty="0" smtClean="0">
                <a:solidFill>
                  <a:srgbClr val="1F497D"/>
                </a:solidFill>
              </a:rPr>
              <a:t>РФ  от  23.06.2022 № 250 </a:t>
            </a:r>
          </a:p>
          <a:p>
            <a:pPr marL="228600" indent="-228240" algn="just">
              <a:lnSpc>
                <a:spcPct val="80000"/>
              </a:lnSpc>
              <a:buClr>
                <a:srgbClr val="1F497D"/>
              </a:buClr>
              <a:buFont typeface="Times New Roman"/>
              <a:buAutoNum type="arabicPeriod"/>
            </a:pPr>
            <a:r>
              <a:rPr lang="ru-RU" sz="900" b="1" spc="-1" dirty="0" smtClean="0">
                <a:solidFill>
                  <a:srgbClr val="1F497D"/>
                </a:solidFill>
              </a:rPr>
              <a:t>Правила </a:t>
            </a:r>
            <a:r>
              <a:rPr lang="ru-RU" sz="900" b="1" strike="noStrike" spc="-1" dirty="0" smtClean="0">
                <a:solidFill>
                  <a:srgbClr val="1F497D"/>
                </a:solidFill>
                <a:latin typeface="Arial"/>
              </a:rPr>
              <a:t>дорожного движения, утвержденные постановлением Правительства РФ от 23.10.1993 № 1090.</a:t>
            </a:r>
            <a:endParaRPr lang="ru-RU" sz="900" b="0" strike="noStrike" spc="-1" dirty="0">
              <a:latin typeface="XO Oriel"/>
            </a:endParaRPr>
          </a:p>
        </p:txBody>
      </p:sp>
      <p:sp>
        <p:nvSpPr>
          <p:cNvPr id="267" name="CustomShape 6"/>
          <p:cNvSpPr/>
          <p:nvPr/>
        </p:nvSpPr>
        <p:spPr>
          <a:xfrm>
            <a:off x="284760" y="6580080"/>
            <a:ext cx="2491920" cy="46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1200" b="1" strike="noStrike" spc="-1" dirty="0" smtClean="0">
                <a:solidFill>
                  <a:srgbClr val="8B8B8B"/>
                </a:solidFill>
                <a:latin typeface="Arial"/>
                <a:ea typeface="Microsoft YaHei"/>
              </a:rPr>
              <a:t>7</a:t>
            </a:r>
            <a:endParaRPr lang="ru-RU" sz="1200" b="0" strike="noStrike" spc="-1" dirty="0">
              <a:latin typeface="XO Oriel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4976" y="2026493"/>
            <a:ext cx="2556674" cy="914400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Федеральный закон о железнодорожном транспорте Российской Федерации </a:t>
            </a:r>
            <a:r>
              <a:rPr lang="ru-RU" sz="1000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№ 17-ФЗ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401690" y="2052215"/>
            <a:ext cx="4464496" cy="888678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Правила технической эксплуатации </a:t>
            </a:r>
          </a:p>
          <a:p>
            <a:pPr algn="ctr"/>
            <a:r>
              <a:rPr lang="ru-RU" dirty="0"/>
              <a:t>железных дорог Российской Федерации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298234" y="2020311"/>
            <a:ext cx="2016224" cy="914400"/>
          </a:xfrm>
          <a:prstGeom prst="rect">
            <a:avLst/>
          </a:prstGeom>
          <a:solidFill>
            <a:srgbClr val="1F497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ПДД</a:t>
            </a:r>
            <a:endParaRPr lang="ru-RU" dirty="0"/>
          </a:p>
        </p:txBody>
      </p:sp>
      <p:sp>
        <p:nvSpPr>
          <p:cNvPr id="263" name="Прямоугольник 262"/>
          <p:cNvSpPr/>
          <p:nvPr/>
        </p:nvSpPr>
        <p:spPr>
          <a:xfrm>
            <a:off x="484976" y="3120028"/>
            <a:ext cx="835996" cy="323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rgbClr val="1F497D"/>
                </a:solidFill>
              </a:rPr>
              <a:t>С</a:t>
            </a:r>
            <a:r>
              <a:rPr lang="ru-RU" sz="1000" b="1" dirty="0" smtClean="0">
                <a:solidFill>
                  <a:srgbClr val="1F497D"/>
                </a:solidFill>
              </a:rPr>
              <a:t>татья</a:t>
            </a:r>
            <a:r>
              <a:rPr lang="ru-RU" sz="1000" dirty="0" smtClean="0">
                <a:solidFill>
                  <a:srgbClr val="1F497D"/>
                </a:solidFill>
              </a:rPr>
              <a:t>  </a:t>
            </a:r>
            <a:r>
              <a:rPr lang="ru-RU" sz="1000" b="1" dirty="0" smtClean="0">
                <a:solidFill>
                  <a:srgbClr val="1F497D"/>
                </a:solidFill>
              </a:rPr>
              <a:t>6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289" name="Прямоугольник 288"/>
          <p:cNvSpPr/>
          <p:nvPr/>
        </p:nvSpPr>
        <p:spPr>
          <a:xfrm>
            <a:off x="1320972" y="3120027"/>
            <a:ext cx="803163" cy="32420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Статья 16 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290" name="Прямоугольник 289"/>
          <p:cNvSpPr/>
          <p:nvPr/>
        </p:nvSpPr>
        <p:spPr>
          <a:xfrm>
            <a:off x="2113061" y="3120027"/>
            <a:ext cx="928589" cy="32349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Статья 20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291" name="Прямоугольник 290"/>
          <p:cNvSpPr/>
          <p:nvPr/>
        </p:nvSpPr>
        <p:spPr>
          <a:xfrm>
            <a:off x="1394759" y="3518245"/>
            <a:ext cx="655588" cy="2487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п.1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296" name="Прямоугольник 295"/>
          <p:cNvSpPr/>
          <p:nvPr/>
        </p:nvSpPr>
        <p:spPr>
          <a:xfrm>
            <a:off x="2283373" y="3508720"/>
            <a:ext cx="587966" cy="2371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п.2</a:t>
            </a:r>
            <a:endParaRPr lang="ru-RU" sz="1000" dirty="0">
              <a:solidFill>
                <a:srgbClr val="1F497D"/>
              </a:solidFill>
            </a:endParaRPr>
          </a:p>
        </p:txBody>
      </p:sp>
      <p:cxnSp>
        <p:nvCxnSpPr>
          <p:cNvPr id="314" name="Прямая со стрелкой 313"/>
          <p:cNvCxnSpPr>
            <a:stCxn id="2" idx="2"/>
          </p:cNvCxnSpPr>
          <p:nvPr/>
        </p:nvCxnSpPr>
        <p:spPr>
          <a:xfrm>
            <a:off x="1763313" y="2940893"/>
            <a:ext cx="0" cy="215305"/>
          </a:xfrm>
          <a:prstGeom prst="straightConnector1">
            <a:avLst/>
          </a:prstGeom>
          <a:ln w="1905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Прямоугольник 315"/>
          <p:cNvSpPr/>
          <p:nvPr/>
        </p:nvSpPr>
        <p:spPr>
          <a:xfrm>
            <a:off x="3408769" y="3156197"/>
            <a:ext cx="1462547" cy="287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Общая часть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317" name="Прямоугольник 316"/>
          <p:cNvSpPr/>
          <p:nvPr/>
        </p:nvSpPr>
        <p:spPr>
          <a:xfrm>
            <a:off x="4871317" y="3156199"/>
            <a:ext cx="1440160" cy="28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Приложение № 1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318" name="Прямоугольник 317"/>
          <p:cNvSpPr/>
          <p:nvPr/>
        </p:nvSpPr>
        <p:spPr>
          <a:xfrm>
            <a:off x="6281180" y="3156198"/>
            <a:ext cx="1585006" cy="2873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Приложение № 2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155469" y="3511228"/>
            <a:ext cx="914400" cy="2371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п.50</a:t>
            </a:r>
            <a:endParaRPr lang="ru-RU" sz="1000" dirty="0">
              <a:solidFill>
                <a:srgbClr val="1F497D"/>
              </a:solidFill>
            </a:endParaRPr>
          </a:p>
        </p:txBody>
      </p:sp>
      <p:cxnSp>
        <p:nvCxnSpPr>
          <p:cNvPr id="69" name="Прямая со стрелкой 68"/>
          <p:cNvCxnSpPr/>
          <p:nvPr/>
        </p:nvCxnSpPr>
        <p:spPr>
          <a:xfrm flipH="1">
            <a:off x="897437" y="2940893"/>
            <a:ext cx="825116" cy="179134"/>
          </a:xfrm>
          <a:prstGeom prst="straightConnector1">
            <a:avLst/>
          </a:prstGeom>
          <a:ln w="1905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>
            <a:stCxn id="2" idx="2"/>
            <a:endCxn id="290" idx="0"/>
          </p:cNvCxnSpPr>
          <p:nvPr/>
        </p:nvCxnSpPr>
        <p:spPr>
          <a:xfrm>
            <a:off x="1763313" y="2940893"/>
            <a:ext cx="814043" cy="179134"/>
          </a:xfrm>
          <a:prstGeom prst="straightConnector1">
            <a:avLst/>
          </a:prstGeom>
          <a:ln w="1905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 стрелкой 73"/>
          <p:cNvCxnSpPr>
            <a:endCxn id="316" idx="0"/>
          </p:cNvCxnSpPr>
          <p:nvPr/>
        </p:nvCxnSpPr>
        <p:spPr>
          <a:xfrm flipH="1">
            <a:off x="4140043" y="2940893"/>
            <a:ext cx="1493896" cy="215304"/>
          </a:xfrm>
          <a:prstGeom prst="straightConnector1">
            <a:avLst/>
          </a:prstGeom>
          <a:ln w="1905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>
            <a:stCxn id="22" idx="2"/>
          </p:cNvCxnSpPr>
          <p:nvPr/>
        </p:nvCxnSpPr>
        <p:spPr>
          <a:xfrm>
            <a:off x="5633938" y="2940893"/>
            <a:ext cx="0" cy="215305"/>
          </a:xfrm>
          <a:prstGeom prst="straightConnector1">
            <a:avLst/>
          </a:prstGeom>
          <a:ln w="1905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stCxn id="22" idx="2"/>
          </p:cNvCxnSpPr>
          <p:nvPr/>
        </p:nvCxnSpPr>
        <p:spPr>
          <a:xfrm>
            <a:off x="5633938" y="2940893"/>
            <a:ext cx="1493882" cy="215305"/>
          </a:xfrm>
          <a:prstGeom prst="straightConnector1">
            <a:avLst/>
          </a:prstGeom>
          <a:ln w="1905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6372842" y="6234845"/>
            <a:ext cx="1585006" cy="20928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Приложение № 13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6736720" y="6444133"/>
            <a:ext cx="914400" cy="2096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п.20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8298234" y="3156198"/>
            <a:ext cx="2016224" cy="287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 Раздел 15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8940001" y="3542935"/>
            <a:ext cx="914400" cy="2371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п.15.1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8940001" y="3827879"/>
            <a:ext cx="914400" cy="2468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п.15.2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8961633" y="4116218"/>
            <a:ext cx="914400" cy="2365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п.15.3</a:t>
            </a:r>
            <a:endParaRPr lang="ru-RU" sz="1000" dirty="0">
              <a:solidFill>
                <a:srgbClr val="1F497D"/>
              </a:solidFill>
            </a:endParaRPr>
          </a:p>
        </p:txBody>
      </p:sp>
      <p:cxnSp>
        <p:nvCxnSpPr>
          <p:cNvPr id="347" name="Прямая со стрелкой 346"/>
          <p:cNvCxnSpPr>
            <a:endCxn id="82" idx="0"/>
          </p:cNvCxnSpPr>
          <p:nvPr/>
        </p:nvCxnSpPr>
        <p:spPr>
          <a:xfrm>
            <a:off x="9306346" y="2940893"/>
            <a:ext cx="0" cy="215305"/>
          </a:xfrm>
          <a:prstGeom prst="straightConnector1">
            <a:avLst/>
          </a:prstGeom>
          <a:ln w="19050">
            <a:solidFill>
              <a:srgbClr val="1F49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1" name="Прямоугольник 360"/>
          <p:cNvSpPr/>
          <p:nvPr/>
        </p:nvSpPr>
        <p:spPr>
          <a:xfrm>
            <a:off x="3408770" y="3655490"/>
            <a:ext cx="1462546" cy="2160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Раздел </a:t>
            </a:r>
            <a:r>
              <a:rPr lang="en-US" sz="1000" b="1" dirty="0" smtClean="0">
                <a:solidFill>
                  <a:srgbClr val="1F497D"/>
                </a:solidFill>
              </a:rPr>
              <a:t>III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362" name="Прямоугольник 361"/>
          <p:cNvSpPr/>
          <p:nvPr/>
        </p:nvSpPr>
        <p:spPr>
          <a:xfrm>
            <a:off x="3440388" y="4290385"/>
            <a:ext cx="1462546" cy="2649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Раздел </a:t>
            </a:r>
            <a:r>
              <a:rPr lang="en-US" sz="1000" b="1" dirty="0" smtClean="0">
                <a:solidFill>
                  <a:srgbClr val="1F497D"/>
                </a:solidFill>
              </a:rPr>
              <a:t>IV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363" name="Прямоугольник 362"/>
          <p:cNvSpPr/>
          <p:nvPr/>
        </p:nvSpPr>
        <p:spPr>
          <a:xfrm>
            <a:off x="3662280" y="3880253"/>
            <a:ext cx="914400" cy="30529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п.12, 13, 15, 23, 24, 26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364" name="Прямоугольник 363"/>
          <p:cNvSpPr/>
          <p:nvPr/>
        </p:nvSpPr>
        <p:spPr>
          <a:xfrm>
            <a:off x="6648752" y="3521775"/>
            <a:ext cx="914400" cy="22655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rgbClr val="1F497D"/>
                </a:solidFill>
              </a:rPr>
              <a:t>п</a:t>
            </a:r>
            <a:r>
              <a:rPr lang="ru-RU" sz="1000" dirty="0" smtClean="0">
                <a:solidFill>
                  <a:srgbClr val="1F497D"/>
                </a:solidFill>
              </a:rPr>
              <a:t>.12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14" name="Прямоугольник 413"/>
          <p:cNvSpPr/>
          <p:nvPr/>
        </p:nvSpPr>
        <p:spPr>
          <a:xfrm>
            <a:off x="3723840" y="4555290"/>
            <a:ext cx="914400" cy="224678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п.41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64" name="Прямоугольник 463"/>
          <p:cNvSpPr/>
          <p:nvPr/>
        </p:nvSpPr>
        <p:spPr>
          <a:xfrm>
            <a:off x="6340560" y="4956517"/>
            <a:ext cx="1585005" cy="24940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Приложение № 10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465" name="Прямоугольник 464"/>
          <p:cNvSpPr/>
          <p:nvPr/>
        </p:nvSpPr>
        <p:spPr>
          <a:xfrm>
            <a:off x="6680447" y="5205923"/>
            <a:ext cx="914400" cy="26296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 14, 26, 27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521" name="Прямоугольник 520"/>
          <p:cNvSpPr/>
          <p:nvPr/>
        </p:nvSpPr>
        <p:spPr>
          <a:xfrm>
            <a:off x="3440390" y="4929744"/>
            <a:ext cx="1462544" cy="27617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Раздел </a:t>
            </a:r>
            <a:r>
              <a:rPr lang="en-US" sz="1000" b="1" dirty="0">
                <a:solidFill>
                  <a:srgbClr val="1F497D"/>
                </a:solidFill>
              </a:rPr>
              <a:t>V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522" name="Прямоугольник 521"/>
          <p:cNvSpPr/>
          <p:nvPr/>
        </p:nvSpPr>
        <p:spPr>
          <a:xfrm>
            <a:off x="3757095" y="5231881"/>
            <a:ext cx="914400" cy="23700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err="1" smtClean="0">
                <a:solidFill>
                  <a:srgbClr val="1F497D"/>
                </a:solidFill>
              </a:rPr>
              <a:t>пп</a:t>
            </a:r>
            <a:r>
              <a:rPr lang="ru-RU" sz="1000" dirty="0" smtClean="0">
                <a:solidFill>
                  <a:srgbClr val="1F497D"/>
                </a:solidFill>
              </a:rPr>
              <a:t>. 6 п 68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281181" y="3836042"/>
            <a:ext cx="1585005" cy="2291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Приложение № 1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322702" y="4438288"/>
            <a:ext cx="1585005" cy="18259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Приложение № </a:t>
            </a:r>
            <a:r>
              <a:rPr lang="ru-RU" sz="1000" b="1" dirty="0">
                <a:solidFill>
                  <a:srgbClr val="1F497D"/>
                </a:solidFill>
              </a:rPr>
              <a:t>9</a:t>
            </a:r>
          </a:p>
        </p:txBody>
      </p:sp>
      <p:sp>
        <p:nvSpPr>
          <p:cNvPr id="70" name="Прямоугольник 69"/>
          <p:cNvSpPr/>
          <p:nvPr/>
        </p:nvSpPr>
        <p:spPr>
          <a:xfrm>
            <a:off x="6648752" y="4635892"/>
            <a:ext cx="914400" cy="2096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п.2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648752" y="4080718"/>
            <a:ext cx="914400" cy="2096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п.1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1394759" y="3826234"/>
            <a:ext cx="655588" cy="24879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п.2</a:t>
            </a:r>
            <a:endParaRPr lang="ru-RU" sz="1000" dirty="0">
              <a:solidFill>
                <a:srgbClr val="1F497D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6380879" y="5623055"/>
            <a:ext cx="1585006" cy="24501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rgbClr val="1F497D"/>
                </a:solidFill>
              </a:rPr>
              <a:t>Приложение № 12</a:t>
            </a:r>
            <a:endParaRPr lang="ru-RU" sz="1000" b="1" dirty="0">
              <a:solidFill>
                <a:srgbClr val="1F497D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708145" y="5868069"/>
            <a:ext cx="914400" cy="20966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rgbClr val="1F497D"/>
                </a:solidFill>
              </a:rPr>
              <a:t>п.1</a:t>
            </a:r>
            <a:endParaRPr lang="ru-RU" sz="1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2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71653</TotalTime>
  <Words>1062</Words>
  <Application>Microsoft Office PowerPoint</Application>
  <PresentationFormat>Произвольный</PresentationFormat>
  <Paragraphs>233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Степанова Елена Станиславовна</dc:creator>
  <cp:lastModifiedBy>Сайног Анна Владимировна</cp:lastModifiedBy>
  <cp:revision>1481</cp:revision>
  <cp:lastPrinted>2023-06-01T07:48:49Z</cp:lastPrinted>
  <dcterms:created xsi:type="dcterms:W3CDTF">2017-02-02T03:52:01Z</dcterms:created>
  <dcterms:modified xsi:type="dcterms:W3CDTF">2023-06-01T11:42:05Z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10</vt:i4>
  </property>
</Properties>
</file>